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78" r:id="rId5"/>
    <p:sldId id="279" r:id="rId6"/>
    <p:sldId id="280" r:id="rId7"/>
    <p:sldId id="264" r:id="rId8"/>
    <p:sldId id="277" r:id="rId9"/>
    <p:sldId id="281" r:id="rId10"/>
    <p:sldId id="283" r:id="rId11"/>
    <p:sldId id="282" r:id="rId12"/>
    <p:sldId id="291" r:id="rId13"/>
    <p:sldId id="272" r:id="rId14"/>
    <p:sldId id="294" r:id="rId15"/>
    <p:sldId id="287" r:id="rId16"/>
    <p:sldId id="289" r:id="rId17"/>
    <p:sldId id="292" r:id="rId18"/>
    <p:sldId id="285" r:id="rId19"/>
    <p:sldId id="288" r:id="rId20"/>
    <p:sldId id="295" r:id="rId21"/>
    <p:sldId id="296" r:id="rId22"/>
    <p:sldId id="297" r:id="rId23"/>
    <p:sldId id="290" r:id="rId24"/>
    <p:sldId id="298" r:id="rId25"/>
    <p:sldId id="299" r:id="rId26"/>
    <p:sldId id="300" r:id="rId27"/>
    <p:sldId id="303" r:id="rId28"/>
    <p:sldId id="276" r:id="rId29"/>
    <p:sldId id="304" r:id="rId30"/>
    <p:sldId id="305" r:id="rId31"/>
    <p:sldId id="307" r:id="rId32"/>
    <p:sldId id="306" r:id="rId33"/>
    <p:sldId id="275" r:id="rId34"/>
    <p:sldId id="27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2EB218-3D22-FCA7-C8A0-82E82C172ADC}" v="23" dt="2025-04-02T11:35:35.0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Google Shape;54;p13">
            <a:extLst>
              <a:ext uri="{FF2B5EF4-FFF2-40B4-BE49-F238E27FC236}">
                <a16:creationId xmlns:a16="http://schemas.microsoft.com/office/drawing/2014/main" id="{86D26913-F960-4A22-86DE-26274AE3F540}"/>
              </a:ext>
            </a:extLst>
          </p:cNvPr>
          <p:cNvSpPr/>
          <p:nvPr userDrawn="1"/>
        </p:nvSpPr>
        <p:spPr>
          <a:xfrm>
            <a:off x="357900" y="569000"/>
            <a:ext cx="11476200" cy="1368300"/>
          </a:xfrm>
          <a:prstGeom prst="roundRect">
            <a:avLst>
              <a:gd name="adj" fmla="val 9040"/>
            </a:avLst>
          </a:prstGeom>
          <a:solidFill>
            <a:srgbClr val="335295"/>
          </a:solidFill>
          <a:ln>
            <a:noFill/>
          </a:ln>
          <a:effectLst>
            <a:outerShdw blurRad="57150" dist="114300" dir="27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6;p13">
            <a:extLst>
              <a:ext uri="{FF2B5EF4-FFF2-40B4-BE49-F238E27FC236}">
                <a16:creationId xmlns:a16="http://schemas.microsoft.com/office/drawing/2014/main" id="{098C0B80-F99D-470B-9FDD-4D592A4D3B83}"/>
              </a:ext>
            </a:extLst>
          </p:cNvPr>
          <p:cNvSpPr txBox="1"/>
          <p:nvPr userDrawn="1"/>
        </p:nvSpPr>
        <p:spPr>
          <a:xfrm>
            <a:off x="492034" y="718403"/>
            <a:ext cx="11207931"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800">
                <a:solidFill>
                  <a:srgbClr val="FFFFFF"/>
                </a:solidFill>
              </a:rPr>
              <a:t> </a:t>
            </a:r>
            <a:endParaRPr sz="2200">
              <a:solidFill>
                <a:srgbClr val="FFFFFF"/>
              </a:solidFill>
            </a:endParaRPr>
          </a:p>
        </p:txBody>
      </p:sp>
      <p:pic>
        <p:nvPicPr>
          <p:cNvPr id="11" name="Google Shape;55;p13">
            <a:extLst>
              <a:ext uri="{FF2B5EF4-FFF2-40B4-BE49-F238E27FC236}">
                <a16:creationId xmlns:a16="http://schemas.microsoft.com/office/drawing/2014/main" id="{873C1C94-609F-4385-B415-448B95C211FD}"/>
              </a:ext>
            </a:extLst>
          </p:cNvPr>
          <p:cNvPicPr preferRelativeResize="0"/>
          <p:nvPr userDrawn="1"/>
        </p:nvPicPr>
        <p:blipFill>
          <a:blip r:embed="rId2">
            <a:alphaModFix/>
          </a:blip>
          <a:stretch>
            <a:fillRect/>
          </a:stretch>
        </p:blipFill>
        <p:spPr>
          <a:xfrm>
            <a:off x="357900" y="5905897"/>
            <a:ext cx="11476199" cy="766205"/>
          </a:xfrm>
          <a:prstGeom prst="rect">
            <a:avLst/>
          </a:prstGeom>
          <a:noFill/>
          <a:ln>
            <a:noFill/>
          </a:ln>
        </p:spPr>
      </p:pic>
    </p:spTree>
    <p:extLst>
      <p:ext uri="{BB962C8B-B14F-4D97-AF65-F5344CB8AC3E}">
        <p14:creationId xmlns:p14="http://schemas.microsoft.com/office/powerpoint/2010/main" val="56871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030C6-AA40-41A1-B609-4A6625C5BF1A}"/>
              </a:ext>
            </a:extLst>
          </p:cNvPr>
          <p:cNvSpPr>
            <a:spLocks noGrp="1"/>
          </p:cNvSpPr>
          <p:nvPr>
            <p:ph idx="1"/>
          </p:nvPr>
        </p:nvSpPr>
        <p:spPr>
          <a:xfrm>
            <a:off x="496389" y="1018903"/>
            <a:ext cx="11364684" cy="4673692"/>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7" name="Google Shape;64;p14">
            <a:extLst>
              <a:ext uri="{FF2B5EF4-FFF2-40B4-BE49-F238E27FC236}">
                <a16:creationId xmlns:a16="http://schemas.microsoft.com/office/drawing/2014/main" id="{4364185B-C74A-41B8-A4AD-5ECB797475EB}"/>
              </a:ext>
            </a:extLst>
          </p:cNvPr>
          <p:cNvPicPr preferRelativeResize="0"/>
          <p:nvPr userDrawn="1"/>
        </p:nvPicPr>
        <p:blipFill>
          <a:blip r:embed="rId2">
            <a:alphaModFix/>
          </a:blip>
          <a:stretch>
            <a:fillRect/>
          </a:stretch>
        </p:blipFill>
        <p:spPr>
          <a:xfrm>
            <a:off x="496389" y="5734595"/>
            <a:ext cx="11364685" cy="843626"/>
          </a:xfrm>
          <a:prstGeom prst="rect">
            <a:avLst/>
          </a:prstGeom>
          <a:noFill/>
          <a:ln>
            <a:noFill/>
          </a:ln>
        </p:spPr>
      </p:pic>
      <p:sp>
        <p:nvSpPr>
          <p:cNvPr id="9" name="Google Shape;63;p14">
            <a:extLst>
              <a:ext uri="{FF2B5EF4-FFF2-40B4-BE49-F238E27FC236}">
                <a16:creationId xmlns:a16="http://schemas.microsoft.com/office/drawing/2014/main" id="{6FF94A92-8A89-4AFB-8DCD-9C8B9FEDD4FB}"/>
              </a:ext>
            </a:extLst>
          </p:cNvPr>
          <p:cNvSpPr/>
          <p:nvPr userDrawn="1"/>
        </p:nvSpPr>
        <p:spPr>
          <a:xfrm>
            <a:off x="74" y="-28226"/>
            <a:ext cx="12191925" cy="800215"/>
          </a:xfrm>
          <a:prstGeom prst="rect">
            <a:avLst/>
          </a:prstGeom>
          <a:solidFill>
            <a:srgbClr val="335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3872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53128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wissemkarous/ISIC_Competition-2024/blob/main/ISIC2024-TabularData.ipynb" TargetMode="External"/><Relationship Id="rId13" Type="http://schemas.openxmlformats.org/officeDocument/2006/relationships/hyperlink" Target="https://arxiv.org/abs/1812.01187" TargetMode="External"/><Relationship Id="rId3" Type="http://schemas.openxmlformats.org/officeDocument/2006/relationships/hyperlink" Target="https://www.sciencedirect.com/science/article/pii/S2590005619300049" TargetMode="External"/><Relationship Id="rId7" Type="http://schemas.openxmlformats.org/officeDocument/2006/relationships/hyperlink" Target="https://github.com/cgrundman/isic_challenge_2024/blob/main/isic-efficientnet.ipynb" TargetMode="External"/><Relationship Id="rId12" Type="http://schemas.openxmlformats.org/officeDocument/2006/relationships/hyperlink" Target="https://arxiv.org/pdf/1603.05027" TargetMode="External"/><Relationship Id="rId2" Type="http://schemas.openxmlformats.org/officeDocument/2006/relationships/hyperlink" Target="https://ieeexplore.ieee.org/abstract/document/8599078?casa_token=L-P9Wra7nEwAAAAA:JjHCRe_UAMitXcu-LqiGaKcaL_KGYFK4n5BNyfNufwFggf-howRGiPYXmrX-jHuA-G4iH7Iy1A" TargetMode="External"/><Relationship Id="rId1" Type="http://schemas.openxmlformats.org/officeDocument/2006/relationships/slideLayout" Target="../slideLayouts/slideLayout2.xml"/><Relationship Id="rId6" Type="http://schemas.openxmlformats.org/officeDocument/2006/relationships/hyperlink" Target="https://ieeexplore.ieee.org/abstract/document/8363547?casa_token=NJ5KP-pmlNEAAAAA:UNXmGIvxVlXZAODf1j4rLqkxuZwXOc2qIaIcqDDNs7jafNppj3n4dNHei8aDpTc883NCvPnBuQ" TargetMode="External"/><Relationship Id="rId11" Type="http://schemas.openxmlformats.org/officeDocument/2006/relationships/hyperlink" Target="https://arxiv.org/pdf/2112.13492v1" TargetMode="External"/><Relationship Id="rId5" Type="http://schemas.openxmlformats.org/officeDocument/2006/relationships/hyperlink" Target="https://ieeexplore.ieee.org/abstract/document/9121248" TargetMode="External"/><Relationship Id="rId15" Type="http://schemas.openxmlformats.org/officeDocument/2006/relationships/hyperlink" Target="https://www.semanticscholar.org/paper/A-STACKING-FRAMEWORK-FOR-THE-PREDICTION-OF-BINARY-Paul-Grad/214b5c0559047c295313f37cfddf26b2fd04438a" TargetMode="External"/><Relationship Id="rId10" Type="http://schemas.openxmlformats.org/officeDocument/2006/relationships/hyperlink" Target="https://arxiv.org/pdf/2312.00752" TargetMode="External"/><Relationship Id="rId4" Type="http://schemas.openxmlformats.org/officeDocument/2006/relationships/hyperlink" Target="https://link.springer.com/chapter/10.1007/978-3-030-78191-0_51" TargetMode="External"/><Relationship Id="rId9" Type="http://schemas.openxmlformats.org/officeDocument/2006/relationships/hyperlink" Target="https://arxiv.org/pdf/2403.03849" TargetMode="External"/><Relationship Id="rId14" Type="http://schemas.openxmlformats.org/officeDocument/2006/relationships/hyperlink" Target="https://arxiv.org/abs/1608.0699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8;p13">
            <a:extLst>
              <a:ext uri="{FF2B5EF4-FFF2-40B4-BE49-F238E27FC236}">
                <a16:creationId xmlns:a16="http://schemas.microsoft.com/office/drawing/2014/main" id="{BAA2AA5E-7E1F-4558-9E76-71338E2106E4}"/>
              </a:ext>
            </a:extLst>
          </p:cNvPr>
          <p:cNvSpPr txBox="1"/>
          <p:nvPr/>
        </p:nvSpPr>
        <p:spPr>
          <a:xfrm>
            <a:off x="3051110" y="4576871"/>
            <a:ext cx="5917500" cy="1417281"/>
          </a:xfrm>
          <a:prstGeom prst="rect">
            <a:avLst/>
          </a:prstGeom>
          <a:noFill/>
          <a:ln>
            <a:noFill/>
          </a:ln>
        </p:spPr>
        <p:txBody>
          <a:bodyPr spcFirstLastPara="1" wrap="square" lIns="91425" tIns="91425" rIns="91425" bIns="91425" anchor="t" anchorCtr="0">
            <a:spAutoFit/>
          </a:bodyPr>
          <a:lstStyle/>
          <a:p>
            <a:pPr algn="ctr">
              <a:lnSpc>
                <a:spcPct val="114999"/>
              </a:lnSpc>
            </a:pPr>
            <a:r>
              <a:rPr lang="en-IN">
                <a:latin typeface="Aptos"/>
              </a:rPr>
              <a:t>MENTOR:</a:t>
            </a:r>
          </a:p>
          <a:p>
            <a:pPr algn="ctr">
              <a:lnSpc>
                <a:spcPct val="114999"/>
              </a:lnSpc>
            </a:pPr>
            <a:r>
              <a:rPr lang="en-IN">
                <a:latin typeface="Aptos"/>
              </a:rPr>
              <a:t>Dhivya S </a:t>
            </a:r>
            <a:endParaRPr lang="en-US">
              <a:latin typeface="Aptos"/>
            </a:endParaRPr>
          </a:p>
          <a:p>
            <a:pPr algn="ctr"/>
            <a:r>
              <a:rPr lang="en">
                <a:latin typeface="Aptos"/>
              </a:rPr>
              <a:t>Shiv Nadar University Chennai</a:t>
            </a:r>
            <a:endParaRPr lang="en-US">
              <a:latin typeface="Aptos"/>
            </a:endParaRPr>
          </a:p>
          <a:p>
            <a:pPr marL="0" lvl="0" indent="0" algn="ctr">
              <a:lnSpc>
                <a:spcPct val="114999"/>
              </a:lnSpc>
              <a:spcBef>
                <a:spcPts val="0"/>
              </a:spcBef>
              <a:spcAft>
                <a:spcPts val="0"/>
              </a:spcAft>
              <a:buNone/>
            </a:pPr>
            <a:endParaRPr lang="en-IN">
              <a:ea typeface="Calibri"/>
              <a:cs typeface="Calibri"/>
            </a:endParaRPr>
          </a:p>
        </p:txBody>
      </p:sp>
      <p:sp>
        <p:nvSpPr>
          <p:cNvPr id="5" name="Google Shape;57;p13">
            <a:extLst>
              <a:ext uri="{FF2B5EF4-FFF2-40B4-BE49-F238E27FC236}">
                <a16:creationId xmlns:a16="http://schemas.microsoft.com/office/drawing/2014/main" id="{72AC51B1-DC0A-42EC-B5C2-9EDEB7C32AE2}"/>
              </a:ext>
            </a:extLst>
          </p:cNvPr>
          <p:cNvSpPr txBox="1"/>
          <p:nvPr/>
        </p:nvSpPr>
        <p:spPr>
          <a:xfrm>
            <a:off x="2785927" y="2493918"/>
            <a:ext cx="6447865" cy="1877407"/>
          </a:xfrm>
          <a:prstGeom prst="rect">
            <a:avLst/>
          </a:prstGeom>
          <a:noFill/>
          <a:ln>
            <a:noFill/>
          </a:ln>
        </p:spPr>
        <p:txBody>
          <a:bodyPr spcFirstLastPara="1" wrap="square" lIns="91425" tIns="91425" rIns="91425" bIns="91425" anchor="t" anchorCtr="0">
            <a:spAutoFit/>
          </a:bodyPr>
          <a:lstStyle/>
          <a:p>
            <a:pPr algn="ctr"/>
            <a:r>
              <a:rPr lang="en" sz="2200">
                <a:latin typeface="Aptos"/>
              </a:rPr>
              <a:t>TEAM:</a:t>
            </a:r>
          </a:p>
          <a:p>
            <a:pPr algn="ctr"/>
            <a:r>
              <a:rPr lang="en" sz="2200" err="1">
                <a:latin typeface="Aptos"/>
              </a:rPr>
              <a:t>Dhev</a:t>
            </a:r>
            <a:r>
              <a:rPr lang="en" sz="2200">
                <a:latin typeface="Aptos"/>
              </a:rPr>
              <a:t> </a:t>
            </a:r>
            <a:r>
              <a:rPr lang="en" sz="2200" err="1">
                <a:latin typeface="Aptos"/>
              </a:rPr>
              <a:t>Mugunddhan</a:t>
            </a:r>
            <a:r>
              <a:rPr lang="en" sz="2200">
                <a:latin typeface="Aptos"/>
              </a:rPr>
              <a:t> A - 21011101040</a:t>
            </a:r>
          </a:p>
          <a:p>
            <a:pPr algn="ctr"/>
            <a:r>
              <a:rPr lang="en" sz="2200">
                <a:latin typeface="Aptos"/>
              </a:rPr>
              <a:t>C Ganesh Ram – 21011101034</a:t>
            </a:r>
            <a:endParaRPr lang="en-US" sz="2200">
              <a:latin typeface="Aptos"/>
            </a:endParaRPr>
          </a:p>
          <a:p>
            <a:pPr algn="ctr"/>
            <a:r>
              <a:rPr lang="en" sz="2200">
                <a:latin typeface="Aptos"/>
              </a:rPr>
              <a:t>Agilan - 21011101011</a:t>
            </a:r>
            <a:endParaRPr lang="en-US" sz="2200">
              <a:latin typeface="Aptos"/>
            </a:endParaRPr>
          </a:p>
          <a:p>
            <a:pPr algn="ctr"/>
            <a:r>
              <a:rPr lang="en" sz="2200">
                <a:latin typeface="Aptos"/>
              </a:rPr>
              <a:t>Adithan - 21011101009</a:t>
            </a:r>
            <a:endParaRPr/>
          </a:p>
        </p:txBody>
      </p:sp>
      <p:sp>
        <p:nvSpPr>
          <p:cNvPr id="6" name="Google Shape;56;p13">
            <a:extLst>
              <a:ext uri="{FF2B5EF4-FFF2-40B4-BE49-F238E27FC236}">
                <a16:creationId xmlns:a16="http://schemas.microsoft.com/office/drawing/2014/main" id="{BFD0314B-E7BA-4D43-8BFB-161570B9A9CF}"/>
              </a:ext>
            </a:extLst>
          </p:cNvPr>
          <p:cNvSpPr txBox="1"/>
          <p:nvPr/>
        </p:nvSpPr>
        <p:spPr>
          <a:xfrm>
            <a:off x="572052" y="720300"/>
            <a:ext cx="11052313" cy="1175676"/>
          </a:xfrm>
          <a:prstGeom prst="rect">
            <a:avLst/>
          </a:prstGeom>
          <a:noFill/>
          <a:ln>
            <a:noFill/>
          </a:ln>
        </p:spPr>
        <p:txBody>
          <a:bodyPr spcFirstLastPara="1" wrap="square" lIns="91425" tIns="91425" rIns="91425" bIns="91425" anchor="t" anchorCtr="0">
            <a:spAutoFit/>
          </a:bodyPr>
          <a:lstStyle/>
          <a:p>
            <a:pPr algn="ctr">
              <a:lnSpc>
                <a:spcPct val="114999"/>
              </a:lnSpc>
            </a:pPr>
            <a:r>
              <a:rPr lang="en-US" sz="2800" dirty="0">
                <a:solidFill>
                  <a:srgbClr val="FFFFFF"/>
                </a:solidFill>
              </a:rPr>
              <a:t>SKIN CANCER MELANOMA PREDICTION AND SKIN LESION CLASSIFICATION USING DEEP LEARNING MODELS – PHASE 2</a:t>
            </a:r>
            <a:endParaRPr lang="en-US" dirty="0"/>
          </a:p>
        </p:txBody>
      </p:sp>
    </p:spTree>
    <p:extLst>
      <p:ext uri="{BB962C8B-B14F-4D97-AF65-F5344CB8AC3E}">
        <p14:creationId xmlns:p14="http://schemas.microsoft.com/office/powerpoint/2010/main" val="1655540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DB4AF-75B4-BA73-A03C-CC664AEF41B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A6ACFC-0AD5-4BF3-763D-010235F86A9B}"/>
              </a:ext>
            </a:extLst>
          </p:cNvPr>
          <p:cNvSpPr txBox="1"/>
          <p:nvPr/>
        </p:nvSpPr>
        <p:spPr>
          <a:xfrm>
            <a:off x="256761" y="175906"/>
            <a:ext cx="11674928" cy="11079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PRE-PROCESSING TECHNIQUES</a:t>
            </a:r>
            <a:endParaRPr lang="en-US">
              <a:solidFill>
                <a:schemeClr val="bg1"/>
              </a:solidFill>
            </a:endParaRPr>
          </a:p>
          <a:p>
            <a:pPr marL="285750" indent="-285750">
              <a:buFont typeface="Arial"/>
              <a:buChar char="•"/>
            </a:pPr>
            <a:endParaRPr lang="en-US"/>
          </a:p>
          <a:p>
            <a:endParaRPr lang="en-US" sz="2400">
              <a:solidFill>
                <a:schemeClr val="bg1"/>
              </a:solidFill>
              <a:ea typeface="Calibri"/>
              <a:cs typeface="Calibri"/>
            </a:endParaRPr>
          </a:p>
        </p:txBody>
      </p:sp>
      <p:sp>
        <p:nvSpPr>
          <p:cNvPr id="2" name="Content Placeholder 2">
            <a:extLst>
              <a:ext uri="{FF2B5EF4-FFF2-40B4-BE49-F238E27FC236}">
                <a16:creationId xmlns:a16="http://schemas.microsoft.com/office/drawing/2014/main" id="{6A6F1F53-0146-8550-34A2-D1A07D824F7B}"/>
              </a:ext>
            </a:extLst>
          </p:cNvPr>
          <p:cNvSpPr>
            <a:spLocks noGrp="1"/>
          </p:cNvSpPr>
          <p:nvPr/>
        </p:nvSpPr>
        <p:spPr>
          <a:xfrm>
            <a:off x="513388" y="1063912"/>
            <a:ext cx="11420134" cy="538764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a:t>FEATURE SELECTION AND ENGINEERING</a:t>
            </a:r>
            <a:endParaRPr lang="en-IN">
              <a:ea typeface="Calibri"/>
              <a:cs typeface="Calibri"/>
            </a:endParaRPr>
          </a:p>
          <a:p>
            <a:pPr>
              <a:buFont typeface="Arial,Sans-Serif"/>
            </a:pPr>
            <a:r>
              <a:rPr lang="en-IN" b="1">
                <a:ea typeface="+mn-lt"/>
                <a:cs typeface="+mn-lt"/>
              </a:rPr>
              <a:t>Column Removal</a:t>
            </a:r>
            <a:r>
              <a:rPr lang="en-IN">
                <a:ea typeface="+mn-lt"/>
                <a:cs typeface="+mn-lt"/>
              </a:rPr>
              <a:t>: Dropped columns to prevent data leakage, including: </a:t>
            </a:r>
          </a:p>
          <a:p>
            <a:pPr marL="971550" lvl="1" indent="-285750">
              <a:buFont typeface="Arial,Sans-Serif"/>
            </a:pPr>
            <a:r>
              <a:rPr lang="en-IN" sz="2000">
                <a:ea typeface="+mn-lt"/>
                <a:cs typeface="+mn-lt"/>
              </a:rPr>
              <a:t>Train-only columns (</a:t>
            </a:r>
            <a:r>
              <a:rPr lang="en-IN" sz="2000" err="1">
                <a:latin typeface="Calibri"/>
                <a:ea typeface="+mn-lt"/>
                <a:cs typeface="+mn-lt"/>
              </a:rPr>
              <a:t>lesion_id</a:t>
            </a:r>
            <a:r>
              <a:rPr lang="en-IN" sz="2000">
                <a:ea typeface="+mn-lt"/>
                <a:cs typeface="+mn-lt"/>
              </a:rPr>
              <a:t>, </a:t>
            </a:r>
            <a:r>
              <a:rPr lang="en-IN" sz="2000" err="1">
                <a:latin typeface="Calibri"/>
                <a:ea typeface="+mn-lt"/>
                <a:cs typeface="+mn-lt"/>
              </a:rPr>
              <a:t>iddx_full</a:t>
            </a:r>
            <a:r>
              <a:rPr lang="en-IN" sz="2000">
                <a:ea typeface="+mn-lt"/>
                <a:cs typeface="+mn-lt"/>
              </a:rPr>
              <a:t>, etc.).</a:t>
            </a:r>
          </a:p>
          <a:p>
            <a:pPr marL="971550" lvl="1" indent="-285750">
              <a:buFont typeface="Arial,Sans-Serif"/>
            </a:pPr>
            <a:r>
              <a:rPr lang="en-IN" sz="2000">
                <a:ea typeface="+mn-lt"/>
                <a:cs typeface="+mn-lt"/>
              </a:rPr>
              <a:t>Irrelevant columns (</a:t>
            </a:r>
            <a:r>
              <a:rPr lang="en-IN" sz="2000" err="1">
                <a:latin typeface="Calibri"/>
                <a:ea typeface="+mn-lt"/>
                <a:cs typeface="+mn-lt"/>
              </a:rPr>
              <a:t>image_type</a:t>
            </a:r>
            <a:r>
              <a:rPr lang="en-IN" sz="2000">
                <a:ea typeface="+mn-lt"/>
                <a:cs typeface="+mn-lt"/>
              </a:rPr>
              <a:t>, </a:t>
            </a:r>
            <a:r>
              <a:rPr lang="en-IN" sz="2000" err="1">
                <a:latin typeface="Calibri"/>
                <a:ea typeface="+mn-lt"/>
                <a:cs typeface="+mn-lt"/>
              </a:rPr>
              <a:t>tbp_tile_type</a:t>
            </a:r>
            <a:r>
              <a:rPr lang="en-IN" sz="2000">
                <a:ea typeface="+mn-lt"/>
                <a:cs typeface="+mn-lt"/>
              </a:rPr>
              <a:t>, </a:t>
            </a:r>
            <a:r>
              <a:rPr lang="en-IN" sz="2000">
                <a:latin typeface="Calibri"/>
                <a:ea typeface="+mn-lt"/>
                <a:cs typeface="+mn-lt"/>
              </a:rPr>
              <a:t>attribution</a:t>
            </a:r>
            <a:r>
              <a:rPr lang="en-IN" sz="2000">
                <a:ea typeface="+mn-lt"/>
                <a:cs typeface="+mn-lt"/>
              </a:rPr>
              <a:t>, </a:t>
            </a:r>
            <a:r>
              <a:rPr lang="en-IN" sz="2000" err="1">
                <a:latin typeface="Calibri"/>
                <a:ea typeface="+mn-lt"/>
                <a:cs typeface="+mn-lt"/>
              </a:rPr>
              <a:t>copyright_license</a:t>
            </a:r>
            <a:r>
              <a:rPr lang="en-IN" sz="2000">
                <a:latin typeface="Calibri"/>
                <a:ea typeface="+mn-lt"/>
                <a:cs typeface="+mn-lt"/>
              </a:rPr>
              <a:t>).</a:t>
            </a:r>
          </a:p>
          <a:p>
            <a:pPr>
              <a:buFont typeface="Arial,Sans-Serif"/>
            </a:pPr>
            <a:r>
              <a:rPr lang="en-IN" b="1">
                <a:latin typeface="Calibri"/>
                <a:ea typeface="+mn-lt"/>
                <a:cs typeface="+mn-lt"/>
              </a:rPr>
              <a:t>Feature Separation</a:t>
            </a:r>
            <a:r>
              <a:rPr lang="en-IN">
                <a:latin typeface="Calibri"/>
                <a:ea typeface="+mn-lt"/>
                <a:cs typeface="+mn-lt"/>
              </a:rPr>
              <a:t>: Split numerical </a:t>
            </a:r>
            <a:r>
              <a:rPr lang="en-IN">
                <a:ea typeface="+mn-lt"/>
                <a:cs typeface="+mn-lt"/>
              </a:rPr>
              <a:t>and </a:t>
            </a:r>
            <a:r>
              <a:rPr lang="en-IN">
                <a:latin typeface="Calibri"/>
                <a:ea typeface="+mn-lt"/>
                <a:cs typeface="+mn-lt"/>
              </a:rPr>
              <a:t>categorical features before preprocessing.</a:t>
            </a:r>
          </a:p>
          <a:p>
            <a:pPr>
              <a:buFont typeface="Arial,Sans-Serif"/>
            </a:pPr>
            <a:r>
              <a:rPr lang="en-IN" b="1">
                <a:latin typeface="Calibri"/>
                <a:ea typeface="+mn-lt"/>
                <a:cs typeface="+mn-lt"/>
              </a:rPr>
              <a:t>One-Hot Encoding</a:t>
            </a:r>
            <a:r>
              <a:rPr lang="en-IN">
                <a:latin typeface="Calibri"/>
                <a:ea typeface="+mn-lt"/>
                <a:cs typeface="+mn-lt"/>
              </a:rPr>
              <a:t>: Applied to categorical features with low cardinality (sex, </a:t>
            </a:r>
            <a:r>
              <a:rPr lang="en-IN" err="1">
                <a:latin typeface="Calibri"/>
                <a:ea typeface="+mn-lt"/>
                <a:cs typeface="+mn-lt"/>
              </a:rPr>
              <a:t>anatom_site_general</a:t>
            </a:r>
            <a:r>
              <a:rPr lang="en-IN">
                <a:ea typeface="+mn-lt"/>
                <a:cs typeface="+mn-lt"/>
              </a:rPr>
              <a:t>, </a:t>
            </a:r>
            <a:r>
              <a:rPr lang="en-IN" err="1">
                <a:latin typeface="Calibri"/>
                <a:ea typeface="+mn-lt"/>
                <a:cs typeface="+mn-lt"/>
              </a:rPr>
              <a:t>tbp_lv_location</a:t>
            </a:r>
            <a:r>
              <a:rPr lang="en-IN">
                <a:ea typeface="+mn-lt"/>
                <a:cs typeface="+mn-lt"/>
              </a:rPr>
              <a:t>, </a:t>
            </a:r>
            <a:r>
              <a:rPr lang="en-IN" err="1">
                <a:latin typeface="Calibri"/>
                <a:ea typeface="+mn-lt"/>
                <a:cs typeface="+mn-lt"/>
              </a:rPr>
              <a:t>tbp_lv_location_simple</a:t>
            </a:r>
            <a:r>
              <a:rPr lang="en-IN">
                <a:ea typeface="+mn-lt"/>
                <a:cs typeface="+mn-lt"/>
              </a:rPr>
              <a:t>).</a:t>
            </a:r>
            <a:endParaRPr lang="en-IN">
              <a:ea typeface="Calibri" panose="020F0502020204030204"/>
              <a:cs typeface="Calibri" panose="020F0502020204030204"/>
            </a:endParaRPr>
          </a:p>
          <a:p>
            <a:pPr>
              <a:buFont typeface="Arial,Sans-Serif"/>
            </a:pPr>
            <a:r>
              <a:rPr lang="en-IN" b="1">
                <a:ea typeface="+mn-lt"/>
                <a:cs typeface="+mn-lt"/>
              </a:rPr>
              <a:t>Feature Hashing</a:t>
            </a:r>
            <a:r>
              <a:rPr lang="en-IN">
                <a:ea typeface="+mn-lt"/>
                <a:cs typeface="+mn-lt"/>
              </a:rPr>
              <a:t>: Used for high-cardinality categorical features.</a:t>
            </a:r>
            <a:endParaRPr lang="en-US">
              <a:ea typeface="+mn-lt"/>
              <a:cs typeface="+mn-lt"/>
            </a:endParaRPr>
          </a:p>
          <a:p>
            <a:pPr>
              <a:buFont typeface="Arial,Sans-Serif"/>
            </a:pPr>
            <a:r>
              <a:rPr lang="en-IN" b="1">
                <a:ea typeface="+mn-lt"/>
                <a:cs typeface="+mn-lt"/>
              </a:rPr>
              <a:t>Scaling</a:t>
            </a:r>
            <a:r>
              <a:rPr lang="en-IN">
                <a:ea typeface="+mn-lt"/>
                <a:cs typeface="+mn-lt"/>
              </a:rPr>
              <a:t>: Applied </a:t>
            </a:r>
            <a:r>
              <a:rPr lang="en-IN" b="1" err="1">
                <a:ea typeface="+mn-lt"/>
                <a:cs typeface="+mn-lt"/>
              </a:rPr>
              <a:t>MinMaxScaler</a:t>
            </a:r>
            <a:r>
              <a:rPr lang="en-IN">
                <a:ea typeface="+mn-lt"/>
                <a:cs typeface="+mn-lt"/>
              </a:rPr>
              <a:t> or </a:t>
            </a:r>
            <a:r>
              <a:rPr lang="en-IN" b="1" err="1">
                <a:ea typeface="+mn-lt"/>
                <a:cs typeface="+mn-lt"/>
              </a:rPr>
              <a:t>StandardScaler</a:t>
            </a:r>
            <a:r>
              <a:rPr lang="en-IN">
                <a:ea typeface="+mn-lt"/>
                <a:cs typeface="+mn-lt"/>
              </a:rPr>
              <a:t> to numerical data.</a:t>
            </a:r>
          </a:p>
          <a:p>
            <a:pPr>
              <a:buFont typeface="Arial,Sans-Serif"/>
            </a:pPr>
            <a:r>
              <a:rPr lang="en-IN" b="1">
                <a:ea typeface="+mn-lt"/>
                <a:cs typeface="+mn-lt"/>
              </a:rPr>
              <a:t>Train-Test Alignment</a:t>
            </a:r>
            <a:r>
              <a:rPr lang="en-IN">
                <a:ea typeface="+mn-lt"/>
                <a:cs typeface="+mn-lt"/>
              </a:rPr>
              <a:t>: Ensured test dataset matched train dataset features by filling missing columns with zeros.</a:t>
            </a:r>
            <a:endParaRPr lang="en-IN">
              <a:ea typeface="Calibri" panose="020F0502020204030204"/>
              <a:cs typeface="Calibri" panose="020F0502020204030204"/>
            </a:endParaRPr>
          </a:p>
          <a:p>
            <a:pPr>
              <a:buFont typeface="Arial,Sans-Serif"/>
              <a:buChar char="•"/>
            </a:pPr>
            <a:r>
              <a:rPr lang="en-IN" b="1">
                <a:ea typeface="Calibri"/>
                <a:cs typeface="Calibri"/>
              </a:rPr>
              <a:t>Final Feature Count</a:t>
            </a:r>
            <a:r>
              <a:rPr lang="en-IN">
                <a:ea typeface="Calibri"/>
                <a:cs typeface="Calibri"/>
              </a:rPr>
              <a:t>: Processed dataset contained 52–72 features depending on                                preprocessing variations.</a:t>
            </a:r>
          </a:p>
          <a:p>
            <a:pPr>
              <a:buFont typeface="Arial" panose="020B0604020202020204" pitchFamily="34" charset="0"/>
              <a:buNone/>
            </a:pPr>
            <a:endParaRPr lang="en-IN" b="1">
              <a:ea typeface="Calibri"/>
              <a:cs typeface="Calibri"/>
            </a:endParaRPr>
          </a:p>
        </p:txBody>
      </p:sp>
    </p:spTree>
    <p:extLst>
      <p:ext uri="{BB962C8B-B14F-4D97-AF65-F5344CB8AC3E}">
        <p14:creationId xmlns:p14="http://schemas.microsoft.com/office/powerpoint/2010/main" val="1910333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7E3D8-D2A8-0011-C888-987EB2D84AC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0931621-2421-E59F-87E3-5A1E15CF60AE}"/>
              </a:ext>
            </a:extLst>
          </p:cNvPr>
          <p:cNvSpPr txBox="1"/>
          <p:nvPr/>
        </p:nvSpPr>
        <p:spPr>
          <a:xfrm>
            <a:off x="256761" y="175906"/>
            <a:ext cx="11674928" cy="11079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PRE-PROCESSING TECHNIQUES</a:t>
            </a:r>
            <a:endParaRPr lang="en-US">
              <a:solidFill>
                <a:schemeClr val="bg1"/>
              </a:solidFill>
            </a:endParaRPr>
          </a:p>
          <a:p>
            <a:pPr marL="285750" indent="-285750">
              <a:buFont typeface="Arial"/>
              <a:buChar char="•"/>
            </a:pPr>
            <a:endParaRPr lang="en-US"/>
          </a:p>
          <a:p>
            <a:endParaRPr lang="en-US" sz="2400">
              <a:solidFill>
                <a:schemeClr val="bg1"/>
              </a:solidFill>
              <a:ea typeface="Calibri"/>
              <a:cs typeface="Calibri"/>
            </a:endParaRPr>
          </a:p>
        </p:txBody>
      </p:sp>
      <p:sp>
        <p:nvSpPr>
          <p:cNvPr id="2" name="Content Placeholder 2">
            <a:extLst>
              <a:ext uri="{FF2B5EF4-FFF2-40B4-BE49-F238E27FC236}">
                <a16:creationId xmlns:a16="http://schemas.microsoft.com/office/drawing/2014/main" id="{812A9EA1-36F3-C0ED-62AB-3C81B8C0E74E}"/>
              </a:ext>
            </a:extLst>
          </p:cNvPr>
          <p:cNvSpPr>
            <a:spLocks noGrp="1"/>
          </p:cNvSpPr>
          <p:nvPr/>
        </p:nvSpPr>
        <p:spPr>
          <a:xfrm>
            <a:off x="256233" y="931390"/>
            <a:ext cx="11066743" cy="3101644"/>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a:ea typeface="Calibri"/>
                <a:cs typeface="Calibri"/>
              </a:rPr>
              <a:t>HANDLING</a:t>
            </a:r>
            <a:r>
              <a:rPr lang="en-IN" sz="2400" b="1"/>
              <a:t> CLASS IMBALANCE</a:t>
            </a:r>
            <a:endParaRPr lang="en-IN" sz="2400" b="1">
              <a:ea typeface="Calibri"/>
              <a:cs typeface="Calibri"/>
            </a:endParaRPr>
          </a:p>
          <a:p>
            <a:pPr marL="1028700" lvl="1" indent="-342900"/>
            <a:r>
              <a:rPr lang="en-IN" b="1">
                <a:ea typeface="+mn-lt"/>
                <a:cs typeface="+mn-lt"/>
              </a:rPr>
              <a:t>Random </a:t>
            </a:r>
            <a:r>
              <a:rPr lang="en-IN" b="1" err="1">
                <a:latin typeface="Calibri"/>
                <a:ea typeface="+mn-lt"/>
                <a:cs typeface="+mn-lt"/>
              </a:rPr>
              <a:t>Undersampling</a:t>
            </a:r>
            <a:r>
              <a:rPr lang="en-IN">
                <a:latin typeface="Calibri"/>
                <a:ea typeface="+mn-lt"/>
                <a:cs typeface="+mn-lt"/>
              </a:rPr>
              <a:t>: Majority</a:t>
            </a:r>
            <a:r>
              <a:rPr lang="en-IN">
                <a:ea typeface="+mn-lt"/>
                <a:cs typeface="+mn-lt"/>
              </a:rPr>
              <a:t> class </a:t>
            </a:r>
            <a:r>
              <a:rPr lang="en-IN" err="1">
                <a:ea typeface="+mn-lt"/>
                <a:cs typeface="+mn-lt"/>
              </a:rPr>
              <a:t>downsampled</a:t>
            </a:r>
            <a:r>
              <a:rPr lang="en-IN">
                <a:ea typeface="+mn-lt"/>
                <a:cs typeface="+mn-lt"/>
              </a:rPr>
              <a:t> to </a:t>
            </a:r>
            <a:r>
              <a:rPr lang="en-IN" b="1">
                <a:ea typeface="+mn-lt"/>
                <a:cs typeface="+mn-lt"/>
              </a:rPr>
              <a:t>5% or 10%</a:t>
            </a:r>
            <a:r>
              <a:rPr lang="en-IN">
                <a:ea typeface="+mn-lt"/>
                <a:cs typeface="+mn-lt"/>
              </a:rPr>
              <a:t> </a:t>
            </a:r>
            <a:r>
              <a:rPr lang="en-IN" err="1">
                <a:ea typeface="+mn-lt"/>
                <a:cs typeface="+mn-lt"/>
              </a:rPr>
              <a:t>RandomUnderSampler</a:t>
            </a:r>
            <a:r>
              <a:rPr lang="en-IN">
                <a:ea typeface="+mn-lt"/>
                <a:cs typeface="+mn-lt"/>
              </a:rPr>
              <a:t>.</a:t>
            </a:r>
            <a:endParaRPr lang="en-IN">
              <a:ea typeface="Calibri"/>
              <a:cs typeface="Calibri"/>
            </a:endParaRPr>
          </a:p>
          <a:p>
            <a:pPr marL="1028700" lvl="1" indent="-342900"/>
            <a:r>
              <a:rPr lang="en-IN" b="1">
                <a:ea typeface="+mn-lt"/>
                <a:cs typeface="+mn-lt"/>
              </a:rPr>
              <a:t>Random Oversampling</a:t>
            </a:r>
            <a:r>
              <a:rPr lang="en-IN">
                <a:ea typeface="+mn-lt"/>
                <a:cs typeface="+mn-lt"/>
              </a:rPr>
              <a:t>: Minority class oversampled by factors up to </a:t>
            </a:r>
            <a:r>
              <a:rPr lang="en-IN" b="1">
                <a:ea typeface="+mn-lt"/>
                <a:cs typeface="+mn-lt"/>
              </a:rPr>
              <a:t>500%</a:t>
            </a:r>
            <a:r>
              <a:rPr lang="en-IN">
                <a:ea typeface="+mn-lt"/>
                <a:cs typeface="+mn-lt"/>
              </a:rPr>
              <a:t>.</a:t>
            </a:r>
          </a:p>
          <a:p>
            <a:pPr marL="1028700" lvl="1" indent="-342900"/>
            <a:r>
              <a:rPr lang="en-IN" b="1" err="1">
                <a:ea typeface="+mn-lt"/>
                <a:cs typeface="+mn-lt"/>
              </a:rPr>
              <a:t>SMOTETomek</a:t>
            </a:r>
            <a:r>
              <a:rPr lang="en-IN">
                <a:ea typeface="+mn-lt"/>
                <a:cs typeface="+mn-lt"/>
              </a:rPr>
              <a:t>: Combined </a:t>
            </a:r>
            <a:r>
              <a:rPr lang="en-IN" b="1">
                <a:ea typeface="+mn-lt"/>
                <a:cs typeface="+mn-lt"/>
              </a:rPr>
              <a:t>Synthetic Minority Over-sampling </a:t>
            </a:r>
            <a:r>
              <a:rPr lang="en-IN" b="1"/>
              <a:t>Technique (SMOTE)</a:t>
            </a:r>
            <a:r>
              <a:rPr lang="en-IN"/>
              <a:t> and </a:t>
            </a:r>
            <a:r>
              <a:rPr lang="en-IN" b="1"/>
              <a:t>Tomek Links</a:t>
            </a:r>
            <a:r>
              <a:rPr lang="en-IN"/>
              <a:t> </a:t>
            </a:r>
            <a:r>
              <a:rPr lang="en-IN">
                <a:ea typeface="+mn-lt"/>
                <a:cs typeface="+mn-lt"/>
              </a:rPr>
              <a:t>to generate synthetic samples and remove noise.</a:t>
            </a:r>
          </a:p>
          <a:p>
            <a:pPr marL="1028700" lvl="1" indent="-342900"/>
            <a:r>
              <a:rPr lang="en-IN" b="1">
                <a:ea typeface="+mn-lt"/>
                <a:cs typeface="+mn-lt"/>
              </a:rPr>
              <a:t>SMOTEENN: </a:t>
            </a:r>
            <a:r>
              <a:rPr lang="en-IN">
                <a:ea typeface="+mn-lt"/>
                <a:cs typeface="+mn-lt"/>
              </a:rPr>
              <a:t>Synthetic Minority Over-sampling Technique and Edited Nearest Neighbors)  first applies SMOTE to generate synthetic samples for the minority class, uses the Edited Nearest Neighbors (ENN) technique to remove noisy and misclassified samples</a:t>
            </a:r>
          </a:p>
          <a:p>
            <a:pPr marL="1028700" lvl="1" indent="-342900"/>
            <a:r>
              <a:rPr lang="en-IN" b="1" err="1">
                <a:ea typeface="+mn-lt"/>
                <a:cs typeface="+mn-lt"/>
              </a:rPr>
              <a:t>Nearmiss</a:t>
            </a:r>
            <a:r>
              <a:rPr lang="en-IN" b="1">
                <a:ea typeface="+mn-lt"/>
                <a:cs typeface="+mn-lt"/>
              </a:rPr>
              <a:t>:</a:t>
            </a:r>
            <a:r>
              <a:rPr lang="en-IN">
                <a:ea typeface="+mn-lt"/>
                <a:cs typeface="+mn-lt"/>
              </a:rPr>
              <a:t> Near Miss is an under-sampling technique that selects samples from the majority class that are closest to the minority class samples</a:t>
            </a:r>
          </a:p>
          <a:p>
            <a:pPr marL="1028700" lvl="1" indent="-342900"/>
            <a:r>
              <a:rPr lang="en-IN" b="1">
                <a:ea typeface="+mn-lt"/>
                <a:cs typeface="+mn-lt"/>
              </a:rPr>
              <a:t>Stratified Splitting</a:t>
            </a:r>
            <a:r>
              <a:rPr lang="en-IN">
                <a:ea typeface="+mn-lt"/>
                <a:cs typeface="+mn-lt"/>
              </a:rPr>
              <a:t>: Ensured class balance in</a:t>
            </a:r>
            <a:r>
              <a:rPr lang="en-IN">
                <a:latin typeface="Calibri"/>
                <a:ea typeface="+mn-lt"/>
                <a:cs typeface="+mn-lt"/>
              </a:rPr>
              <a:t> train-validation </a:t>
            </a:r>
            <a:r>
              <a:rPr lang="en-IN">
                <a:ea typeface="+mn-lt"/>
                <a:cs typeface="+mn-lt"/>
              </a:rPr>
              <a:t>splits and prevented patient ID</a:t>
            </a:r>
            <a:r>
              <a:rPr lang="en-IN">
                <a:latin typeface="Calibri"/>
                <a:ea typeface="+mn-lt"/>
                <a:cs typeface="+mn-lt"/>
              </a:rPr>
              <a:t> overlap</a:t>
            </a:r>
            <a:r>
              <a:rPr lang="en-IN">
                <a:ea typeface="+mn-lt"/>
                <a:cs typeface="+mn-lt"/>
              </a:rPr>
              <a:t>.</a:t>
            </a:r>
            <a:endParaRPr lang="en-IN">
              <a:ea typeface="Calibri"/>
              <a:cs typeface="Calibri"/>
            </a:endParaRPr>
          </a:p>
          <a:p>
            <a:pPr marL="1028700" lvl="1" indent="-342900"/>
            <a:r>
              <a:rPr lang="en-IN" b="1">
                <a:latin typeface="Calibri"/>
                <a:ea typeface="+mn-lt"/>
                <a:cs typeface="+mn-lt"/>
              </a:rPr>
              <a:t>Class Weights Calculation</a:t>
            </a:r>
            <a:r>
              <a:rPr lang="en-IN">
                <a:ea typeface="+mn-lt"/>
                <a:cs typeface="+mn-lt"/>
              </a:rPr>
              <a:t>: </a:t>
            </a:r>
            <a:r>
              <a:rPr lang="en-IN">
                <a:latin typeface="Calibri"/>
                <a:ea typeface="+mn-lt"/>
                <a:cs typeface="+mn-lt"/>
              </a:rPr>
              <a:t>Adjusted for </a:t>
            </a:r>
            <a:r>
              <a:rPr lang="en-IN">
                <a:ea typeface="+mn-lt"/>
                <a:cs typeface="+mn-lt"/>
              </a:rPr>
              <a:t>minority class underrepresentation: </a:t>
            </a:r>
            <a:endParaRPr lang="en-IN">
              <a:ea typeface="Calibri"/>
              <a:cs typeface="Calibri"/>
            </a:endParaRPr>
          </a:p>
          <a:p>
            <a:pPr marL="1428750" lvl="2" indent="-285750"/>
            <a:r>
              <a:rPr lang="en-IN" sz="1800">
                <a:ea typeface="+mn-lt"/>
                <a:cs typeface="+mn-lt"/>
              </a:rPr>
              <a:t>Example: Class 0 → </a:t>
            </a:r>
            <a:r>
              <a:rPr lang="en-IN" sz="1800" b="1">
                <a:ea typeface="+mn-lt"/>
                <a:cs typeface="+mn-lt"/>
              </a:rPr>
              <a:t>0.549</a:t>
            </a:r>
            <a:r>
              <a:rPr lang="en-IN" sz="1800">
                <a:ea typeface="+mn-lt"/>
                <a:cs typeface="+mn-lt"/>
              </a:rPr>
              <a:t>, Class 1 → </a:t>
            </a:r>
            <a:r>
              <a:rPr lang="en-IN" sz="1800" b="1">
                <a:ea typeface="+mn-lt"/>
                <a:cs typeface="+mn-lt"/>
              </a:rPr>
              <a:t>5.597</a:t>
            </a:r>
            <a:endParaRPr lang="en-IN" sz="1800">
              <a:ea typeface="Calibri"/>
              <a:cs typeface="Calibri"/>
            </a:endParaRPr>
          </a:p>
          <a:p>
            <a:pPr marL="1428750" lvl="2" indent="-285750"/>
            <a:r>
              <a:rPr lang="en-IN" sz="1800">
                <a:ea typeface="+mn-lt"/>
                <a:cs typeface="+mn-lt"/>
              </a:rPr>
              <a:t>Used in model training (</a:t>
            </a:r>
            <a:r>
              <a:rPr lang="en-IN" sz="1800" err="1">
                <a:latin typeface="Consolas"/>
                <a:ea typeface="+mn-lt"/>
                <a:cs typeface="+mn-lt"/>
              </a:rPr>
              <a:t>class_weight</a:t>
            </a:r>
            <a:r>
              <a:rPr lang="en-IN" sz="1800">
                <a:ea typeface="+mn-lt"/>
                <a:cs typeface="+mn-lt"/>
              </a:rPr>
              <a:t> parameter)</a:t>
            </a:r>
          </a:p>
          <a:p>
            <a:pPr marL="0" indent="0">
              <a:buNone/>
            </a:pPr>
            <a:endParaRPr lang="en-IN" sz="1600" b="1">
              <a:ea typeface="+mn-lt"/>
              <a:cs typeface="+mn-lt"/>
            </a:endParaRPr>
          </a:p>
          <a:p>
            <a:pPr indent="0">
              <a:buNone/>
            </a:pPr>
            <a:endParaRPr lang="en-IN" sz="1600">
              <a:ea typeface="Calibri"/>
              <a:cs typeface="Calibri"/>
            </a:endParaRPr>
          </a:p>
          <a:p>
            <a:pPr>
              <a:buNone/>
            </a:pPr>
            <a:endParaRPr lang="en-IN" sz="1600" b="1">
              <a:ea typeface="Calibri"/>
              <a:cs typeface="Calibri"/>
            </a:endParaRPr>
          </a:p>
        </p:txBody>
      </p:sp>
    </p:spTree>
    <p:extLst>
      <p:ext uri="{BB962C8B-B14F-4D97-AF65-F5344CB8AC3E}">
        <p14:creationId xmlns:p14="http://schemas.microsoft.com/office/powerpoint/2010/main" val="634229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58A4C-BD5C-B346-B4C2-408F8B6336D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ACDBCCF-002B-51AB-AB0E-598D0B05331C}"/>
              </a:ext>
            </a:extLst>
          </p:cNvPr>
          <p:cNvSpPr txBox="1"/>
          <p:nvPr/>
        </p:nvSpPr>
        <p:spPr>
          <a:xfrm>
            <a:off x="256761" y="175906"/>
            <a:ext cx="11674928" cy="11079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PRE-PROCESSING TECHNIQUES</a:t>
            </a:r>
            <a:endParaRPr lang="en-US">
              <a:solidFill>
                <a:schemeClr val="bg1"/>
              </a:solidFill>
            </a:endParaRPr>
          </a:p>
          <a:p>
            <a:pPr marL="285750" indent="-285750">
              <a:buFont typeface="Arial"/>
              <a:buChar char="•"/>
            </a:pPr>
            <a:endParaRPr lang="en-US"/>
          </a:p>
          <a:p>
            <a:endParaRPr lang="en-US" sz="2400">
              <a:solidFill>
                <a:schemeClr val="bg1"/>
              </a:solidFill>
              <a:ea typeface="Calibri"/>
              <a:cs typeface="Calibri"/>
            </a:endParaRPr>
          </a:p>
        </p:txBody>
      </p:sp>
      <p:sp>
        <p:nvSpPr>
          <p:cNvPr id="2" name="Content Placeholder 2">
            <a:extLst>
              <a:ext uri="{FF2B5EF4-FFF2-40B4-BE49-F238E27FC236}">
                <a16:creationId xmlns:a16="http://schemas.microsoft.com/office/drawing/2014/main" id="{010486C6-FC29-5062-71D4-9DEABD85D6B2}"/>
              </a:ext>
            </a:extLst>
          </p:cNvPr>
          <p:cNvSpPr>
            <a:spLocks noGrp="1"/>
          </p:cNvSpPr>
          <p:nvPr/>
        </p:nvSpPr>
        <p:spPr>
          <a:xfrm>
            <a:off x="541983" y="890569"/>
            <a:ext cx="10337401" cy="4767158"/>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IN" sz="1800" b="1">
                <a:ea typeface="+mn-lt"/>
                <a:cs typeface="+mn-lt"/>
              </a:rPr>
              <a:t>Image Processing Techniques:</a:t>
            </a:r>
            <a:endParaRPr lang="en-IN" sz="1800">
              <a:ea typeface="Calibri"/>
              <a:cs typeface="Calibri"/>
            </a:endParaRPr>
          </a:p>
          <a:p>
            <a:pPr>
              <a:buNone/>
            </a:pPr>
            <a:r>
              <a:rPr lang="en-IN" sz="1800">
                <a:ea typeface="+mn-lt"/>
                <a:cs typeface="+mn-lt"/>
              </a:rPr>
              <a:t>1. </a:t>
            </a:r>
            <a:r>
              <a:rPr lang="en-IN" sz="1800" b="1">
                <a:ea typeface="+mn-lt"/>
                <a:cs typeface="+mn-lt"/>
              </a:rPr>
              <a:t>Resizing: </a:t>
            </a:r>
            <a:r>
              <a:rPr lang="en-IN" sz="1800">
                <a:ea typeface="+mn-lt"/>
                <a:cs typeface="+mn-lt"/>
              </a:rPr>
              <a:t> Images are resized to </a:t>
            </a:r>
            <a:r>
              <a:rPr lang="en-IN" sz="1800" b="1">
                <a:ea typeface="+mn-lt"/>
                <a:cs typeface="+mn-lt"/>
              </a:rPr>
              <a:t>72x72 pixels</a:t>
            </a:r>
            <a:r>
              <a:rPr lang="en-IN" sz="1800">
                <a:ea typeface="+mn-lt"/>
                <a:cs typeface="+mn-lt"/>
              </a:rPr>
              <a:t> or </a:t>
            </a:r>
            <a:r>
              <a:rPr lang="en-IN" sz="1800" b="1">
                <a:ea typeface="+mn-lt"/>
                <a:cs typeface="+mn-lt"/>
              </a:rPr>
              <a:t>128x128 pixels</a:t>
            </a:r>
            <a:r>
              <a:rPr lang="en-IN" sz="1800">
                <a:ea typeface="+mn-lt"/>
                <a:cs typeface="+mn-lt"/>
              </a:rPr>
              <a:t> for different models .Some architectures use </a:t>
            </a:r>
            <a:r>
              <a:rPr lang="en-IN" sz="1800" b="1">
                <a:ea typeface="+mn-lt"/>
                <a:cs typeface="+mn-lt"/>
              </a:rPr>
              <a:t>224x224</a:t>
            </a:r>
            <a:r>
              <a:rPr lang="en-IN" sz="1800">
                <a:ea typeface="+mn-lt"/>
                <a:cs typeface="+mn-lt"/>
              </a:rPr>
              <a:t> resizing to align with CNN backbones like ResNet .</a:t>
            </a:r>
          </a:p>
          <a:p>
            <a:pPr>
              <a:buNone/>
            </a:pPr>
            <a:r>
              <a:rPr lang="en-IN" sz="1800">
                <a:ea typeface="+mn-lt"/>
                <a:cs typeface="+mn-lt"/>
              </a:rPr>
              <a:t>2. </a:t>
            </a:r>
            <a:r>
              <a:rPr lang="en-IN" sz="1800" b="1">
                <a:ea typeface="+mn-lt"/>
                <a:cs typeface="+mn-lt"/>
              </a:rPr>
              <a:t>Normalization: </a:t>
            </a:r>
            <a:r>
              <a:rPr lang="en-IN" sz="1800">
                <a:ea typeface="+mn-lt"/>
                <a:cs typeface="+mn-lt"/>
              </a:rPr>
              <a:t>Pixel values are scaled to the </a:t>
            </a:r>
            <a:r>
              <a:rPr lang="en-IN" sz="1800" b="1">
                <a:ea typeface="+mn-lt"/>
                <a:cs typeface="+mn-lt"/>
              </a:rPr>
              <a:t>[0,1]</a:t>
            </a:r>
            <a:r>
              <a:rPr lang="en-IN" sz="1800">
                <a:ea typeface="+mn-lt"/>
                <a:cs typeface="+mn-lt"/>
              </a:rPr>
              <a:t> range .</a:t>
            </a:r>
            <a:endParaRPr lang="en-IN" sz="1800">
              <a:ea typeface="Calibri"/>
              <a:cs typeface="Calibri"/>
            </a:endParaRPr>
          </a:p>
          <a:p>
            <a:pPr>
              <a:buNone/>
            </a:pPr>
            <a:endParaRPr lang="en-IN" sz="1800">
              <a:ea typeface="Calibri"/>
              <a:cs typeface="Calibri"/>
            </a:endParaRPr>
          </a:p>
          <a:p>
            <a:pPr>
              <a:buNone/>
            </a:pPr>
            <a:r>
              <a:rPr lang="en-IN" sz="1800" b="1">
                <a:ea typeface="Calibri" panose="020F0502020204030204"/>
                <a:cs typeface="Calibri" panose="020F0502020204030204"/>
              </a:rPr>
              <a:t>Image Augmentation Techniques:</a:t>
            </a:r>
            <a:endParaRPr lang="en-US" sz="1800">
              <a:ea typeface="Calibri" panose="020F0502020204030204"/>
              <a:cs typeface="Calibri" panose="020F0502020204030204"/>
            </a:endParaRPr>
          </a:p>
          <a:p>
            <a:pPr>
              <a:buNone/>
            </a:pPr>
            <a:r>
              <a:rPr lang="en-IN" sz="1800">
                <a:ea typeface="Calibri" panose="020F0502020204030204"/>
                <a:cs typeface="Calibri" panose="020F0502020204030204"/>
              </a:rPr>
              <a:t>1. </a:t>
            </a:r>
            <a:r>
              <a:rPr lang="en-IN" sz="1800" b="1">
                <a:ea typeface="Calibri" panose="020F0502020204030204"/>
                <a:cs typeface="Calibri" panose="020F0502020204030204"/>
              </a:rPr>
              <a:t>Random Horizontal Flip: </a:t>
            </a:r>
            <a:r>
              <a:rPr lang="en-IN" sz="1800">
                <a:ea typeface="Calibri" panose="020F0502020204030204"/>
                <a:cs typeface="Calibri" panose="020F0502020204030204"/>
              </a:rPr>
              <a:t> Images are flipped horizontally with a </a:t>
            </a:r>
            <a:r>
              <a:rPr lang="en-IN" sz="1800" b="1">
                <a:ea typeface="Calibri" panose="020F0502020204030204"/>
                <a:cs typeface="Calibri" panose="020F0502020204030204"/>
              </a:rPr>
              <a:t>50% probability</a:t>
            </a:r>
            <a:r>
              <a:rPr lang="en-IN" sz="1800">
                <a:ea typeface="Calibri" panose="020F0502020204030204"/>
                <a:cs typeface="Calibri" panose="020F0502020204030204"/>
              </a:rPr>
              <a:t> to improve model robustness to orientation .</a:t>
            </a:r>
            <a:endParaRPr lang="en-US" sz="1800">
              <a:ea typeface="Calibri" panose="020F0502020204030204"/>
              <a:cs typeface="Calibri" panose="020F0502020204030204"/>
            </a:endParaRPr>
          </a:p>
          <a:p>
            <a:pPr>
              <a:buNone/>
            </a:pPr>
            <a:r>
              <a:rPr lang="en-IN" sz="1800">
                <a:ea typeface="Calibri" panose="020F0502020204030204"/>
                <a:cs typeface="Calibri" panose="020F0502020204030204"/>
              </a:rPr>
              <a:t>2. </a:t>
            </a:r>
            <a:r>
              <a:rPr lang="en-IN" sz="1800" b="1">
                <a:ea typeface="Calibri" panose="020F0502020204030204"/>
                <a:cs typeface="Calibri" panose="020F0502020204030204"/>
              </a:rPr>
              <a:t>Random Brightness Adjustment: </a:t>
            </a:r>
            <a:r>
              <a:rPr lang="en-IN" sz="1800">
                <a:ea typeface="Calibri" panose="020F0502020204030204"/>
                <a:cs typeface="Calibri" panose="020F0502020204030204"/>
              </a:rPr>
              <a:t>Brightness is randomly adjusted within a </a:t>
            </a:r>
            <a:r>
              <a:rPr lang="en-IN" sz="1800" b="1">
                <a:ea typeface="Calibri" panose="020F0502020204030204"/>
                <a:cs typeface="Calibri" panose="020F0502020204030204"/>
              </a:rPr>
              <a:t>±20% range</a:t>
            </a:r>
            <a:r>
              <a:rPr lang="en-IN" sz="1800">
                <a:ea typeface="Calibri" panose="020F0502020204030204"/>
                <a:cs typeface="Calibri" panose="020F0502020204030204"/>
              </a:rPr>
              <a:t> (</a:t>
            </a:r>
            <a:r>
              <a:rPr lang="en-IN" sz="1800" err="1">
                <a:ea typeface="Calibri" panose="020F0502020204030204"/>
                <a:cs typeface="Calibri" panose="020F0502020204030204"/>
              </a:rPr>
              <a:t>max_delta</a:t>
            </a:r>
            <a:r>
              <a:rPr lang="en-IN" sz="1800">
                <a:ea typeface="Calibri" panose="020F0502020204030204"/>
                <a:cs typeface="Calibri" panose="020F0502020204030204"/>
              </a:rPr>
              <a:t> = 0.2) to simulate different lighting conditions .</a:t>
            </a:r>
            <a:endParaRPr lang="en-US" sz="1800">
              <a:ea typeface="Calibri" panose="020F0502020204030204"/>
              <a:cs typeface="Calibri" panose="020F0502020204030204"/>
            </a:endParaRPr>
          </a:p>
          <a:p>
            <a:pPr>
              <a:buNone/>
            </a:pPr>
            <a:r>
              <a:rPr lang="en-IN" sz="1800">
                <a:ea typeface="Calibri" panose="020F0502020204030204"/>
                <a:cs typeface="Calibri" panose="020F0502020204030204"/>
              </a:rPr>
              <a:t>3. </a:t>
            </a:r>
            <a:r>
              <a:rPr lang="en-IN" sz="1800" b="1">
                <a:ea typeface="Calibri" panose="020F0502020204030204"/>
                <a:cs typeface="Calibri" panose="020F0502020204030204"/>
              </a:rPr>
              <a:t>Random Contrast Adjustment: </a:t>
            </a:r>
            <a:r>
              <a:rPr lang="en-IN" sz="1800">
                <a:ea typeface="Calibri" panose="020F0502020204030204"/>
                <a:cs typeface="Calibri" panose="020F0502020204030204"/>
              </a:rPr>
              <a:t>Contrast is adjusted randomly within a range of </a:t>
            </a:r>
            <a:r>
              <a:rPr lang="en-IN" sz="1800" b="1">
                <a:ea typeface="Calibri" panose="020F0502020204030204"/>
                <a:cs typeface="Calibri" panose="020F0502020204030204"/>
              </a:rPr>
              <a:t>0.8 to 1.2</a:t>
            </a:r>
            <a:r>
              <a:rPr lang="en-IN" sz="1800">
                <a:ea typeface="Calibri" panose="020F0502020204030204"/>
                <a:cs typeface="Calibri" panose="020F0502020204030204"/>
              </a:rPr>
              <a:t>, helping the model adapt to different contrast levels .</a:t>
            </a:r>
          </a:p>
          <a:p>
            <a:pPr>
              <a:buNone/>
            </a:pPr>
            <a:endParaRPr lang="en-IN">
              <a:ea typeface="Calibri" panose="020F0502020204030204"/>
              <a:cs typeface="Calibri" panose="020F0502020204030204"/>
            </a:endParaRPr>
          </a:p>
        </p:txBody>
      </p:sp>
    </p:spTree>
    <p:extLst>
      <p:ext uri="{BB962C8B-B14F-4D97-AF65-F5344CB8AC3E}">
        <p14:creationId xmlns:p14="http://schemas.microsoft.com/office/powerpoint/2010/main" val="1578322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696582-0177-6584-13FF-22520B7F6CFF}"/>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Calibri"/>
                <a:cs typeface="Calibri"/>
              </a:rPr>
              <a:t>SEGMENTATION MODEL</a:t>
            </a:r>
            <a:endParaRPr lang="en-US">
              <a:solidFill>
                <a:schemeClr val="bg1"/>
              </a:solidFill>
            </a:endParaRPr>
          </a:p>
        </p:txBody>
      </p:sp>
      <p:sp>
        <p:nvSpPr>
          <p:cNvPr id="5" name="TextBox 4">
            <a:extLst>
              <a:ext uri="{FF2B5EF4-FFF2-40B4-BE49-F238E27FC236}">
                <a16:creationId xmlns:a16="http://schemas.microsoft.com/office/drawing/2014/main" id="{C03E88E7-145C-4BC9-3DA0-7ED4D37F4C52}"/>
              </a:ext>
            </a:extLst>
          </p:cNvPr>
          <p:cNvSpPr txBox="1"/>
          <p:nvPr/>
        </p:nvSpPr>
        <p:spPr>
          <a:xfrm>
            <a:off x="481669" y="1354417"/>
            <a:ext cx="4492871" cy="501675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2000" b="1">
                <a:ea typeface="+mn-lt"/>
                <a:cs typeface="+mn-lt"/>
              </a:rPr>
              <a:t>DeepLabv3+ Model</a:t>
            </a:r>
            <a:r>
              <a:rPr lang="en-US" sz="2000">
                <a:ea typeface="+mn-lt"/>
                <a:cs typeface="+mn-lt"/>
              </a:rPr>
              <a:t>: A semantic segmentation model extending DeepLabv3 with a decoder for boundary refinement.</a:t>
            </a:r>
            <a:endParaRPr lang="en-US" sz="2000">
              <a:ea typeface="Calibri"/>
              <a:cs typeface="Calibri"/>
            </a:endParaRPr>
          </a:p>
          <a:p>
            <a:pPr marL="285750" indent="-285750">
              <a:buFont typeface="Arial"/>
              <a:buChar char="•"/>
            </a:pPr>
            <a:r>
              <a:rPr lang="en-US" sz="2000" b="1">
                <a:ea typeface="+mn-lt"/>
                <a:cs typeface="+mn-lt"/>
              </a:rPr>
              <a:t>ASPP Module</a:t>
            </a:r>
            <a:r>
              <a:rPr lang="en-US" sz="2000">
                <a:ea typeface="+mn-lt"/>
                <a:cs typeface="+mn-lt"/>
              </a:rPr>
              <a:t>: Captures multi-scale context using </a:t>
            </a:r>
            <a:r>
              <a:rPr lang="en-US" sz="2000" err="1">
                <a:ea typeface="+mn-lt"/>
                <a:cs typeface="+mn-lt"/>
              </a:rPr>
              <a:t>atrous</a:t>
            </a:r>
            <a:r>
              <a:rPr lang="en-US" sz="2000">
                <a:ea typeface="+mn-lt"/>
                <a:cs typeface="+mn-lt"/>
              </a:rPr>
              <a:t> convolutions and global pooling.</a:t>
            </a:r>
            <a:endParaRPr lang="en-US" sz="2000">
              <a:ea typeface="Calibri"/>
              <a:cs typeface="Calibri"/>
            </a:endParaRPr>
          </a:p>
          <a:p>
            <a:pPr marL="285750" indent="-285750">
              <a:buFont typeface="Arial"/>
              <a:buChar char="•"/>
            </a:pPr>
            <a:r>
              <a:rPr lang="en-US" sz="2000" b="1">
                <a:ea typeface="+mn-lt"/>
                <a:cs typeface="+mn-lt"/>
              </a:rPr>
              <a:t>Encoder</a:t>
            </a:r>
            <a:r>
              <a:rPr lang="en-US" sz="2000">
                <a:ea typeface="+mn-lt"/>
                <a:cs typeface="+mn-lt"/>
              </a:rPr>
              <a:t>: Uses </a:t>
            </a:r>
            <a:r>
              <a:rPr lang="en-US" sz="2000" err="1">
                <a:ea typeface="+mn-lt"/>
                <a:cs typeface="+mn-lt"/>
              </a:rPr>
              <a:t>Xception</a:t>
            </a:r>
            <a:r>
              <a:rPr lang="en-US" sz="2000">
                <a:ea typeface="+mn-lt"/>
                <a:cs typeface="+mn-lt"/>
              </a:rPr>
              <a:t> with </a:t>
            </a:r>
            <a:r>
              <a:rPr lang="en-US" sz="2000" err="1">
                <a:ea typeface="+mn-lt"/>
                <a:cs typeface="+mn-lt"/>
              </a:rPr>
              <a:t>atrous</a:t>
            </a:r>
            <a:r>
              <a:rPr lang="en-US" sz="2000">
                <a:ea typeface="+mn-lt"/>
                <a:cs typeface="+mn-lt"/>
              </a:rPr>
              <a:t> convolutions for rich feature extraction.</a:t>
            </a:r>
            <a:endParaRPr lang="en-US" sz="2000">
              <a:ea typeface="Calibri"/>
              <a:cs typeface="Calibri"/>
            </a:endParaRPr>
          </a:p>
          <a:p>
            <a:pPr marL="285750" indent="-285750">
              <a:buFont typeface="Arial"/>
              <a:buChar char="•"/>
            </a:pPr>
            <a:r>
              <a:rPr lang="en-US" sz="2000" b="1">
                <a:ea typeface="+mn-lt"/>
                <a:cs typeface="+mn-lt"/>
              </a:rPr>
              <a:t>Decoder</a:t>
            </a:r>
            <a:r>
              <a:rPr lang="en-US" sz="2000">
                <a:ea typeface="+mn-lt"/>
                <a:cs typeface="+mn-lt"/>
              </a:rPr>
              <a:t>: Refines segmentation and enhances boundary precision.</a:t>
            </a:r>
            <a:endParaRPr lang="en-US" sz="2000">
              <a:ea typeface="Calibri"/>
              <a:cs typeface="Calibri"/>
            </a:endParaRPr>
          </a:p>
          <a:p>
            <a:pPr marL="285750" indent="-285750">
              <a:buFont typeface="Arial"/>
              <a:buChar char="•"/>
            </a:pPr>
            <a:r>
              <a:rPr lang="en-US" sz="2000" b="1">
                <a:ea typeface="+mn-lt"/>
                <a:cs typeface="+mn-lt"/>
              </a:rPr>
              <a:t>Output</a:t>
            </a:r>
            <a:r>
              <a:rPr lang="en-US" sz="2000">
                <a:ea typeface="+mn-lt"/>
                <a:cs typeface="+mn-lt"/>
              </a:rPr>
              <a:t>: Produces high-resolution, pixel-wise segmentation maps.</a:t>
            </a:r>
            <a:endParaRPr lang="en-US" sz="2000">
              <a:ea typeface="Calibri"/>
              <a:cs typeface="Calibri"/>
            </a:endParaRPr>
          </a:p>
          <a:p>
            <a:pPr marL="285750" indent="-285750">
              <a:buFont typeface="Arial"/>
              <a:buChar char="•"/>
            </a:pPr>
            <a:endParaRPr lang="en-US" sz="2000">
              <a:ea typeface="Calibri"/>
              <a:cs typeface="Calibri"/>
            </a:endParaRPr>
          </a:p>
          <a:p>
            <a:pPr algn="l"/>
            <a:endParaRPr lang="en-US" sz="2000">
              <a:ea typeface="Calibri"/>
              <a:cs typeface="Calibri"/>
            </a:endParaRPr>
          </a:p>
        </p:txBody>
      </p:sp>
      <p:pic>
        <p:nvPicPr>
          <p:cNvPr id="6" name="Picture 5" descr="A diagram of a computer&#10;&#10;AI-generated content may be incorrect.">
            <a:extLst>
              <a:ext uri="{FF2B5EF4-FFF2-40B4-BE49-F238E27FC236}">
                <a16:creationId xmlns:a16="http://schemas.microsoft.com/office/drawing/2014/main" id="{83607A89-F637-C48A-86C2-39AB9E226478}"/>
              </a:ext>
            </a:extLst>
          </p:cNvPr>
          <p:cNvPicPr>
            <a:picLocks noChangeAspect="1"/>
          </p:cNvPicPr>
          <p:nvPr/>
        </p:nvPicPr>
        <p:blipFill>
          <a:blip r:embed="rId2"/>
          <a:stretch>
            <a:fillRect/>
          </a:stretch>
        </p:blipFill>
        <p:spPr>
          <a:xfrm>
            <a:off x="5254003" y="1564102"/>
            <a:ext cx="6344341" cy="37408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509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D0780-785B-8744-0B66-5C1C8478C20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43737D2-C175-A1D6-7894-A89B69960DB9}"/>
              </a:ext>
            </a:extLst>
          </p:cNvPr>
          <p:cNvSpPr txBox="1"/>
          <p:nvPr/>
        </p:nvSpPr>
        <p:spPr>
          <a:xfrm>
            <a:off x="256761" y="175906"/>
            <a:ext cx="11674928" cy="11079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FEATURE EXTRACTION TECHNIQUES</a:t>
            </a:r>
            <a:endParaRPr lang="en-US">
              <a:solidFill>
                <a:schemeClr val="bg1"/>
              </a:solidFill>
            </a:endParaRPr>
          </a:p>
          <a:p>
            <a:pPr marL="285750" indent="-285750">
              <a:buFont typeface="Arial"/>
              <a:buChar char="•"/>
            </a:pPr>
            <a:endParaRPr lang="en-US"/>
          </a:p>
          <a:p>
            <a:endParaRPr lang="en-US" sz="2400">
              <a:solidFill>
                <a:schemeClr val="bg1"/>
              </a:solidFill>
              <a:ea typeface="Calibri"/>
              <a:cs typeface="Calibri"/>
            </a:endParaRPr>
          </a:p>
        </p:txBody>
      </p:sp>
      <p:sp>
        <p:nvSpPr>
          <p:cNvPr id="8" name="TextBox 7">
            <a:extLst>
              <a:ext uri="{FF2B5EF4-FFF2-40B4-BE49-F238E27FC236}">
                <a16:creationId xmlns:a16="http://schemas.microsoft.com/office/drawing/2014/main" id="{C984CBB5-873C-23D1-7940-70B356CE83B2}"/>
              </a:ext>
            </a:extLst>
          </p:cNvPr>
          <p:cNvSpPr txBox="1"/>
          <p:nvPr/>
        </p:nvSpPr>
        <p:spPr>
          <a:xfrm>
            <a:off x="264460" y="1048872"/>
            <a:ext cx="1166308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Image Feature Extraction</a:t>
            </a:r>
            <a:endParaRPr lang="en-US" sz="1600" dirty="0">
              <a:ea typeface="Calibri"/>
              <a:cs typeface="Calibri"/>
            </a:endParaRPr>
          </a:p>
          <a:p>
            <a:endParaRPr lang="en-US" sz="1600" b="1" dirty="0">
              <a:ea typeface="+mn-lt"/>
              <a:cs typeface="+mn-lt"/>
            </a:endParaRPr>
          </a:p>
          <a:p>
            <a:pPr marL="285750" indent="-285750">
              <a:buFont typeface="Arial"/>
              <a:buChar char="•"/>
            </a:pPr>
            <a:r>
              <a:rPr lang="en-US" sz="1600" b="1" dirty="0">
                <a:ea typeface="+mn-lt"/>
                <a:cs typeface="+mn-lt"/>
              </a:rPr>
              <a:t>CNN Based models: </a:t>
            </a:r>
            <a:endParaRPr lang="en-US" sz="1600" dirty="0">
              <a:ea typeface="+mn-lt"/>
              <a:cs typeface="+mn-lt"/>
            </a:endParaRPr>
          </a:p>
          <a:p>
            <a:pPr marL="742950" lvl="1" indent="-285750">
              <a:buFont typeface="Courier New"/>
              <a:buChar char="o"/>
            </a:pPr>
            <a:r>
              <a:rPr lang="en-US" sz="1600" b="1" dirty="0">
                <a:ea typeface="+mn-lt"/>
                <a:cs typeface="+mn-lt"/>
              </a:rPr>
              <a:t>Deep Convolutional Neural Networks (DCNN):</a:t>
            </a:r>
            <a:r>
              <a:rPr lang="en-US" sz="1600" dirty="0">
                <a:ea typeface="+mn-lt"/>
                <a:cs typeface="+mn-lt"/>
              </a:rPr>
              <a:t> Custom architectures with Batch Normalization and Dropout for robust feature extraction.</a:t>
            </a:r>
            <a:endParaRPr lang="en-US" dirty="0">
              <a:ea typeface="Calibri" panose="020F0502020204030204"/>
              <a:cs typeface="Calibri" panose="020F0502020204030204"/>
            </a:endParaRPr>
          </a:p>
          <a:p>
            <a:pPr marL="742950" lvl="1" indent="-285750">
              <a:buFont typeface="Courier New"/>
              <a:buChar char="o"/>
            </a:pPr>
            <a:r>
              <a:rPr lang="en-US" sz="1600" b="1" dirty="0">
                <a:ea typeface="+mn-lt"/>
                <a:cs typeface="+mn-lt"/>
              </a:rPr>
              <a:t>Transfer Learning:</a:t>
            </a:r>
            <a:r>
              <a:rPr lang="en-US" sz="1600" dirty="0">
                <a:ea typeface="+mn-lt"/>
                <a:cs typeface="+mn-lt"/>
              </a:rPr>
              <a:t> Pretrained models (ResNet, DenseNet) on ImageNet with Global Average Pooling (GAP) to reduce trainable parameters.</a:t>
            </a:r>
          </a:p>
          <a:p>
            <a:pPr marL="742950" lvl="1" indent="-285750">
              <a:buFont typeface="Courier New"/>
              <a:buChar char="o"/>
            </a:pPr>
            <a:r>
              <a:rPr lang="en-US" sz="1600" b="1" dirty="0">
                <a:ea typeface="+mn-lt"/>
                <a:cs typeface="+mn-lt"/>
              </a:rPr>
              <a:t>Pretrained Models Used:</a:t>
            </a:r>
            <a:r>
              <a:rPr lang="en-US" sz="1600" dirty="0">
                <a:ea typeface="+mn-lt"/>
                <a:cs typeface="+mn-lt"/>
              </a:rPr>
              <a:t> ResNet-18, ResNet-50, ResNet-101, ResNet-152, ResNetV2-50, DenseNet-121, DenseNet-169, DenseNet-201.</a:t>
            </a:r>
            <a:endParaRPr lang="en-US" sz="1600" dirty="0">
              <a:ea typeface="Calibri"/>
              <a:cs typeface="Calibri"/>
            </a:endParaRPr>
          </a:p>
          <a:p>
            <a:pPr marL="742950" lvl="1" indent="-285750">
              <a:buFont typeface="Courier New"/>
              <a:buChar char="o"/>
            </a:pPr>
            <a:r>
              <a:rPr lang="en-US" sz="1600" b="1" dirty="0">
                <a:ea typeface="+mn-lt"/>
                <a:cs typeface="+mn-lt"/>
              </a:rPr>
              <a:t>Feature Aggregation:</a:t>
            </a:r>
            <a:r>
              <a:rPr lang="en-US" sz="1600" dirty="0">
                <a:ea typeface="+mn-lt"/>
                <a:cs typeface="+mn-lt"/>
              </a:rPr>
              <a:t> GAP applied instead of fully connected layers to maintain essential features with lower dimensionality.</a:t>
            </a:r>
          </a:p>
          <a:p>
            <a:pPr marL="742950" lvl="1" indent="-285750">
              <a:buFont typeface="Courier New"/>
              <a:buChar char="o"/>
            </a:pPr>
            <a:endParaRPr lang="en-US" sz="1600" dirty="0">
              <a:ea typeface="Calibri"/>
              <a:cs typeface="Calibri"/>
            </a:endParaRPr>
          </a:p>
          <a:p>
            <a:pPr marL="285750" indent="-285750">
              <a:buFont typeface="Arial"/>
              <a:buChar char="•"/>
            </a:pPr>
            <a:r>
              <a:rPr lang="en-US" sz="1600" b="1" dirty="0">
                <a:ea typeface="Calibri"/>
                <a:cs typeface="Calibri"/>
              </a:rPr>
              <a:t>Transformer based models: </a:t>
            </a:r>
          </a:p>
          <a:p>
            <a:pPr marL="742950" indent="-285750">
              <a:buFont typeface="Arial"/>
              <a:buChar char="•"/>
            </a:pPr>
            <a:r>
              <a:rPr lang="en-US" sz="1600" b="1" dirty="0" err="1">
                <a:ea typeface="+mn-lt"/>
                <a:cs typeface="+mn-lt"/>
              </a:rPr>
              <a:t>ViT</a:t>
            </a:r>
            <a:r>
              <a:rPr lang="en-US" sz="1600" dirty="0">
                <a:ea typeface="+mn-lt"/>
                <a:cs typeface="+mn-lt"/>
              </a:rPr>
              <a:t> segments images into patches and processes them as sequences, achieving high accuracy on large datasets. Extra Feature: Captures long-range dependencies in images without convolution.</a:t>
            </a:r>
            <a:endParaRPr lang="en-US" sz="1600" dirty="0">
              <a:ea typeface="Calibri"/>
              <a:cs typeface="Calibri"/>
            </a:endParaRPr>
          </a:p>
          <a:p>
            <a:pPr marL="457200">
              <a:buFont typeface="Arial"/>
              <a:buChar char="•"/>
            </a:pPr>
            <a:r>
              <a:rPr lang="en-US" sz="1600" dirty="0">
                <a:ea typeface="+mn-lt"/>
                <a:cs typeface="+mn-lt"/>
              </a:rPr>
              <a:t>     </a:t>
            </a:r>
            <a:r>
              <a:rPr lang="en-US" sz="1600" b="1" dirty="0">
                <a:ea typeface="+mn-lt"/>
                <a:cs typeface="+mn-lt"/>
              </a:rPr>
              <a:t>Vision Transformer for Smaller Datasets (</a:t>
            </a:r>
            <a:r>
              <a:rPr lang="en-US" sz="1600" b="1" dirty="0" err="1">
                <a:ea typeface="+mn-lt"/>
                <a:cs typeface="+mn-lt"/>
              </a:rPr>
              <a:t>DeiT</a:t>
            </a:r>
            <a:r>
              <a:rPr lang="en-US" sz="1600" b="1" dirty="0">
                <a:ea typeface="+mn-lt"/>
                <a:cs typeface="+mn-lt"/>
              </a:rPr>
              <a:t>)</a:t>
            </a:r>
            <a:r>
              <a:rPr lang="en-US" sz="1600" dirty="0">
                <a:ea typeface="+mn-lt"/>
                <a:cs typeface="+mn-lt"/>
              </a:rPr>
              <a:t> improves </a:t>
            </a:r>
            <a:r>
              <a:rPr lang="en-US" sz="1600" dirty="0" err="1">
                <a:ea typeface="+mn-lt"/>
                <a:cs typeface="+mn-lt"/>
              </a:rPr>
              <a:t>ViT’s</a:t>
            </a:r>
            <a:r>
              <a:rPr lang="en-US" sz="1600" dirty="0">
                <a:ea typeface="+mn-lt"/>
                <a:cs typeface="+mn-lt"/>
              </a:rPr>
              <a:t> efficiency for smaller datasets by using knowledge distillation.    Extra Feature: Incorporates a distillation token to learn from a CNN teacher model, reducing data dependency.</a:t>
            </a:r>
            <a:endParaRPr lang="en-US" dirty="0">
              <a:ea typeface="Calibri" panose="020F0502020204030204"/>
              <a:cs typeface="Calibri" panose="020F0502020204030204"/>
            </a:endParaRPr>
          </a:p>
          <a:p>
            <a:pPr marL="457200">
              <a:buFont typeface="Arial"/>
              <a:buChar char="•"/>
            </a:pPr>
            <a:r>
              <a:rPr lang="en-US" sz="1600" dirty="0">
                <a:ea typeface="Calibri"/>
                <a:cs typeface="Calibri"/>
              </a:rPr>
              <a:t>    </a:t>
            </a:r>
            <a:r>
              <a:rPr lang="en-US" sz="1600" b="1" dirty="0">
                <a:ea typeface="Calibri"/>
                <a:cs typeface="Calibri"/>
              </a:rPr>
              <a:t>  </a:t>
            </a:r>
            <a:r>
              <a:rPr lang="en-US" sz="1600" b="1" dirty="0">
                <a:ea typeface="+mn-lt"/>
                <a:cs typeface="+mn-lt"/>
              </a:rPr>
              <a:t>MobileViT</a:t>
            </a:r>
            <a:r>
              <a:rPr lang="en-US" sz="1600" dirty="0">
                <a:ea typeface="+mn-lt"/>
                <a:cs typeface="+mn-lt"/>
              </a:rPr>
              <a:t> combines CNNs and transformers for lightweight, efficient image classification on edge devices. Extra Feature: Optimized for mobile deployment with reduced computation and memory footprint.</a:t>
            </a:r>
          </a:p>
          <a:p>
            <a:pPr marL="457200">
              <a:buFont typeface="Arial"/>
              <a:buChar char="•"/>
            </a:pPr>
            <a:r>
              <a:rPr lang="en-US" sz="1600" dirty="0">
                <a:ea typeface="Calibri"/>
                <a:cs typeface="Calibri"/>
              </a:rPr>
              <a:t>      </a:t>
            </a:r>
            <a:r>
              <a:rPr lang="en-US" sz="1600" b="1" dirty="0">
                <a:ea typeface="Calibri"/>
                <a:cs typeface="Calibri"/>
              </a:rPr>
              <a:t> </a:t>
            </a:r>
            <a:r>
              <a:rPr lang="en-US" sz="1600" b="1" dirty="0">
                <a:ea typeface="+mn-lt"/>
                <a:cs typeface="+mn-lt"/>
              </a:rPr>
              <a:t>MedMamba</a:t>
            </a:r>
            <a:r>
              <a:rPr lang="en-US" sz="1600" dirty="0">
                <a:ea typeface="+mn-lt"/>
                <a:cs typeface="+mn-lt"/>
              </a:rPr>
              <a:t> is tailored for medical imaging, excelling in disease detection. Extra Feature: Adapts transformer-based architectures for biomedical data, enhancing medical image classification.</a:t>
            </a:r>
          </a:p>
          <a:p>
            <a:endParaRPr lang="en-US" sz="1600" dirty="0">
              <a:ea typeface="Calibri"/>
              <a:cs typeface="Calibri"/>
            </a:endParaRPr>
          </a:p>
        </p:txBody>
      </p:sp>
    </p:spTree>
    <p:extLst>
      <p:ext uri="{BB962C8B-B14F-4D97-AF65-F5344CB8AC3E}">
        <p14:creationId xmlns:p14="http://schemas.microsoft.com/office/powerpoint/2010/main" val="2800187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B7886-2965-06EE-B547-AEA87A2EC37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F0D8A4A-6257-2831-7237-6447D10F72A0}"/>
              </a:ext>
            </a:extLst>
          </p:cNvPr>
          <p:cNvSpPr txBox="1"/>
          <p:nvPr/>
        </p:nvSpPr>
        <p:spPr>
          <a:xfrm>
            <a:off x="256761" y="175906"/>
            <a:ext cx="11674928" cy="11079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ea typeface="+mn-lt"/>
                <a:cs typeface="+mn-lt"/>
              </a:rPr>
              <a:t>CLASSIFICATION HEAD</a:t>
            </a:r>
            <a:endParaRPr lang="en-US" dirty="0"/>
          </a:p>
          <a:p>
            <a:pPr marL="285750" indent="-285750">
              <a:buFont typeface="Arial"/>
              <a:buChar char="•"/>
            </a:pPr>
            <a:endParaRPr lang="en-US"/>
          </a:p>
          <a:p>
            <a:endParaRPr lang="en-US" sz="2400">
              <a:solidFill>
                <a:schemeClr val="bg1"/>
              </a:solidFill>
              <a:ea typeface="Calibri"/>
              <a:cs typeface="Calibri"/>
            </a:endParaRPr>
          </a:p>
        </p:txBody>
      </p:sp>
      <p:sp>
        <p:nvSpPr>
          <p:cNvPr id="3" name="TextBox 2">
            <a:extLst>
              <a:ext uri="{FF2B5EF4-FFF2-40B4-BE49-F238E27FC236}">
                <a16:creationId xmlns:a16="http://schemas.microsoft.com/office/drawing/2014/main" id="{E40766CD-F36B-5BB8-8FB8-097CA272001C}"/>
              </a:ext>
            </a:extLst>
          </p:cNvPr>
          <p:cNvSpPr txBox="1"/>
          <p:nvPr/>
        </p:nvSpPr>
        <p:spPr>
          <a:xfrm>
            <a:off x="406039" y="1047321"/>
            <a:ext cx="11785769"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t>Deep Learning Models</a:t>
            </a:r>
            <a:endParaRPr lang="en-US" sz="3200" dirty="0"/>
          </a:p>
          <a:p>
            <a:pPr marL="285750" indent="-285750">
              <a:buFont typeface="Arial"/>
              <a:buChar char="•"/>
            </a:pPr>
            <a:r>
              <a:rPr lang="en-US" b="1" dirty="0">
                <a:ea typeface="+mn-lt"/>
                <a:cs typeface="+mn-lt"/>
              </a:rPr>
              <a:t>Fully Connected Classification Head</a:t>
            </a:r>
            <a:r>
              <a:rPr lang="en-US" dirty="0">
                <a:ea typeface="+mn-lt"/>
                <a:cs typeface="+mn-lt"/>
              </a:rPr>
              <a:t> – Uses dense layers with </a:t>
            </a:r>
            <a:r>
              <a:rPr lang="en-US" b="1" dirty="0" err="1">
                <a:ea typeface="+mn-lt"/>
                <a:cs typeface="+mn-lt"/>
              </a:rPr>
              <a:t>LeakyReLU</a:t>
            </a:r>
            <a:r>
              <a:rPr lang="en-US" dirty="0">
                <a:ea typeface="+mn-lt"/>
                <a:cs typeface="+mn-lt"/>
              </a:rPr>
              <a:t> and </a:t>
            </a:r>
            <a:r>
              <a:rPr lang="en-US" b="1" dirty="0">
                <a:ea typeface="+mn-lt"/>
                <a:cs typeface="+mn-lt"/>
              </a:rPr>
              <a:t>dropout</a:t>
            </a:r>
            <a:r>
              <a:rPr lang="en-US" dirty="0">
                <a:ea typeface="+mn-lt"/>
                <a:cs typeface="+mn-lt"/>
              </a:rPr>
              <a:t>, final </a:t>
            </a:r>
            <a:r>
              <a:rPr lang="en-US" b="1" dirty="0">
                <a:ea typeface="+mn-lt"/>
                <a:cs typeface="+mn-lt"/>
              </a:rPr>
              <a:t>Dense(1, sigmoid)</a:t>
            </a:r>
            <a:r>
              <a:rPr lang="en-US" dirty="0">
                <a:ea typeface="+mn-lt"/>
                <a:cs typeface="+mn-lt"/>
              </a:rPr>
              <a:t> for binary classification.</a:t>
            </a:r>
          </a:p>
          <a:p>
            <a:pPr marL="285750" indent="-285750">
              <a:buFont typeface="Arial"/>
              <a:buChar char="•"/>
            </a:pPr>
            <a:r>
              <a:rPr lang="en-US" b="1" dirty="0">
                <a:ea typeface="+mn-lt"/>
                <a:cs typeface="+mn-lt"/>
              </a:rPr>
              <a:t>Global Average Pooling + Dense Layer</a:t>
            </a:r>
            <a:r>
              <a:rPr lang="en-US" dirty="0">
                <a:ea typeface="+mn-lt"/>
                <a:cs typeface="+mn-lt"/>
              </a:rPr>
              <a:t> – Applies </a:t>
            </a:r>
            <a:r>
              <a:rPr lang="en-US" b="1" dirty="0">
                <a:ea typeface="+mn-lt"/>
                <a:cs typeface="+mn-lt"/>
              </a:rPr>
              <a:t>GlobalAvgPool2D</a:t>
            </a:r>
            <a:r>
              <a:rPr lang="en-US" dirty="0">
                <a:ea typeface="+mn-lt"/>
                <a:cs typeface="+mn-lt"/>
              </a:rPr>
              <a:t>, followed by </a:t>
            </a:r>
            <a:r>
              <a:rPr lang="en-US" b="1" dirty="0">
                <a:ea typeface="+mn-lt"/>
                <a:cs typeface="+mn-lt"/>
              </a:rPr>
              <a:t>Dense(1, sigmoid)</a:t>
            </a:r>
            <a:r>
              <a:rPr lang="en-US" dirty="0">
                <a:ea typeface="+mn-lt"/>
                <a:cs typeface="+mn-lt"/>
              </a:rPr>
              <a:t> for classification.</a:t>
            </a:r>
            <a:endParaRPr lang="en-US">
              <a:ea typeface="Calibri"/>
              <a:cs typeface="Calibri"/>
            </a:endParaRPr>
          </a:p>
          <a:p>
            <a:pPr marL="285750" indent="-285750">
              <a:buFont typeface="Arial"/>
              <a:buChar char="•"/>
            </a:pPr>
            <a:r>
              <a:rPr lang="en-US" b="1" dirty="0">
                <a:ea typeface="+mn-lt"/>
                <a:cs typeface="+mn-lt"/>
              </a:rPr>
              <a:t>Transformer-based Classification Head</a:t>
            </a:r>
            <a:r>
              <a:rPr lang="en-US" dirty="0">
                <a:ea typeface="+mn-lt"/>
                <a:cs typeface="+mn-lt"/>
              </a:rPr>
              <a:t> – Vision Transformer (</a:t>
            </a:r>
            <a:r>
              <a:rPr lang="en-US" dirty="0" err="1">
                <a:ea typeface="+mn-lt"/>
                <a:cs typeface="+mn-lt"/>
              </a:rPr>
              <a:t>ViT</a:t>
            </a:r>
            <a:r>
              <a:rPr lang="en-US" dirty="0">
                <a:ea typeface="+mn-lt"/>
                <a:cs typeface="+mn-lt"/>
              </a:rPr>
              <a:t>) processes image patches, final </a:t>
            </a:r>
            <a:r>
              <a:rPr lang="en-US" b="1" dirty="0">
                <a:ea typeface="+mn-lt"/>
                <a:cs typeface="+mn-lt"/>
              </a:rPr>
              <a:t>Dense(1024 → 512 → 256 → 1, sigmoid)</a:t>
            </a:r>
            <a:r>
              <a:rPr lang="en-US" dirty="0">
                <a:ea typeface="+mn-lt"/>
                <a:cs typeface="+mn-lt"/>
              </a:rPr>
              <a:t>.</a:t>
            </a:r>
            <a:endParaRPr lang="en-US" dirty="0">
              <a:ea typeface="Calibri"/>
              <a:cs typeface="Calibri"/>
            </a:endParaRPr>
          </a:p>
          <a:p>
            <a:pPr marL="285750" indent="-285750">
              <a:buFont typeface="Arial"/>
              <a:buChar char="•"/>
            </a:pPr>
            <a:r>
              <a:rPr lang="en-US" b="1" dirty="0">
                <a:ea typeface="+mn-lt"/>
                <a:cs typeface="+mn-lt"/>
              </a:rPr>
              <a:t>Patch-Based Image Classification Head</a:t>
            </a:r>
            <a:r>
              <a:rPr lang="en-US" dirty="0">
                <a:ea typeface="+mn-lt"/>
                <a:cs typeface="+mn-lt"/>
              </a:rPr>
              <a:t> – Uses </a:t>
            </a:r>
            <a:r>
              <a:rPr lang="en-US" b="1" dirty="0">
                <a:ea typeface="+mn-lt"/>
                <a:cs typeface="+mn-lt"/>
              </a:rPr>
              <a:t>Global Average Pooling → Dense(512 → 256 → 1, sigmoid)</a:t>
            </a:r>
            <a:r>
              <a:rPr lang="en-US" dirty="0">
                <a:ea typeface="+mn-lt"/>
                <a:cs typeface="+mn-lt"/>
              </a:rPr>
              <a:t> for patch-wise image classification.</a:t>
            </a:r>
          </a:p>
          <a:p>
            <a:pPr marL="285750" indent="-285750">
              <a:buFont typeface="Arial"/>
              <a:buChar char="•"/>
            </a:pPr>
            <a:endParaRPr lang="en-US" sz="2000">
              <a:ea typeface="Calibri"/>
              <a:cs typeface="Calibri"/>
            </a:endParaRPr>
          </a:p>
          <a:p>
            <a:r>
              <a:rPr lang="en-US" sz="3200" b="1" dirty="0">
                <a:ea typeface="Calibri"/>
                <a:cs typeface="Calibri"/>
              </a:rPr>
              <a:t>Tree-Based Models</a:t>
            </a:r>
            <a:endParaRPr lang="en-US" dirty="0"/>
          </a:p>
          <a:p>
            <a:pPr marL="285750" indent="-285750">
              <a:buFont typeface="Arial,Sans-Serif"/>
              <a:buChar char="•"/>
            </a:pPr>
            <a:r>
              <a:rPr lang="en-US" b="1" dirty="0" err="1">
                <a:ea typeface="Calibri"/>
                <a:cs typeface="Calibri"/>
              </a:rPr>
              <a:t>XGBoost</a:t>
            </a:r>
            <a:r>
              <a:rPr lang="en-US" b="1" dirty="0">
                <a:ea typeface="Calibri"/>
                <a:cs typeface="Calibri"/>
              </a:rPr>
              <a:t> (</a:t>
            </a:r>
            <a:r>
              <a:rPr lang="en-US" b="1" dirty="0" err="1">
                <a:ea typeface="Calibri"/>
                <a:cs typeface="Calibri"/>
              </a:rPr>
              <a:t>XGBClassifier</a:t>
            </a:r>
            <a:r>
              <a:rPr lang="en-US" b="1" dirty="0">
                <a:ea typeface="Calibri"/>
                <a:cs typeface="Calibri"/>
              </a:rPr>
              <a:t>)</a:t>
            </a:r>
            <a:r>
              <a:rPr lang="en-US" dirty="0">
                <a:ea typeface="Calibri"/>
                <a:cs typeface="Calibri"/>
              </a:rPr>
              <a:t> – Uses </a:t>
            </a:r>
            <a:r>
              <a:rPr lang="en-US" b="1" dirty="0">
                <a:ea typeface="Calibri"/>
                <a:cs typeface="Calibri"/>
              </a:rPr>
              <a:t>'</a:t>
            </a:r>
            <a:r>
              <a:rPr lang="en-US" b="1" dirty="0" err="1">
                <a:ea typeface="Calibri"/>
                <a:cs typeface="Calibri"/>
              </a:rPr>
              <a:t>binary:logistic</a:t>
            </a:r>
            <a:r>
              <a:rPr lang="en-US" b="1" dirty="0">
                <a:ea typeface="Calibri"/>
                <a:cs typeface="Calibri"/>
              </a:rPr>
              <a:t>'</a:t>
            </a:r>
            <a:r>
              <a:rPr lang="en-US" dirty="0">
                <a:ea typeface="Calibri"/>
                <a:cs typeface="Calibri"/>
              </a:rPr>
              <a:t> objective with </a:t>
            </a:r>
            <a:r>
              <a:rPr lang="en-US" b="1" dirty="0" err="1">
                <a:ea typeface="Calibri"/>
                <a:cs typeface="Calibri"/>
              </a:rPr>
              <a:t>logloss</a:t>
            </a:r>
            <a:r>
              <a:rPr lang="en-US" dirty="0">
                <a:ea typeface="Calibri"/>
                <a:cs typeface="Calibri"/>
              </a:rPr>
              <a:t> for binary classification.</a:t>
            </a:r>
          </a:p>
          <a:p>
            <a:pPr marL="285750" indent="-285750">
              <a:buFont typeface="Arial,Sans-Serif"/>
              <a:buChar char="•"/>
            </a:pPr>
            <a:r>
              <a:rPr lang="en-US" b="1" dirty="0" err="1">
                <a:ea typeface="Calibri"/>
                <a:cs typeface="Calibri"/>
              </a:rPr>
              <a:t>LightGBM</a:t>
            </a:r>
            <a:r>
              <a:rPr lang="en-US" b="1" dirty="0">
                <a:ea typeface="Calibri"/>
                <a:cs typeface="Calibri"/>
              </a:rPr>
              <a:t> (</a:t>
            </a:r>
            <a:r>
              <a:rPr lang="en-US" b="1" dirty="0" err="1">
                <a:ea typeface="Calibri"/>
                <a:cs typeface="Calibri"/>
              </a:rPr>
              <a:t>LGBMClassifier</a:t>
            </a:r>
            <a:r>
              <a:rPr lang="en-US" b="1" dirty="0">
                <a:ea typeface="Calibri"/>
                <a:cs typeface="Calibri"/>
              </a:rPr>
              <a:t>)</a:t>
            </a:r>
            <a:r>
              <a:rPr lang="en-US" dirty="0">
                <a:ea typeface="Calibri"/>
                <a:cs typeface="Calibri"/>
              </a:rPr>
              <a:t> – Objective </a:t>
            </a:r>
            <a:r>
              <a:rPr lang="en-US" b="1" dirty="0">
                <a:ea typeface="Calibri"/>
                <a:cs typeface="Calibri"/>
              </a:rPr>
              <a:t>'binary'</a:t>
            </a:r>
            <a:r>
              <a:rPr lang="en-US" dirty="0">
                <a:ea typeface="Calibri"/>
                <a:cs typeface="Calibri"/>
              </a:rPr>
              <a:t>, metric </a:t>
            </a:r>
            <a:r>
              <a:rPr lang="en-US" b="1" dirty="0">
                <a:ea typeface="Calibri"/>
                <a:cs typeface="Calibri"/>
              </a:rPr>
              <a:t>'</a:t>
            </a:r>
            <a:r>
              <a:rPr lang="en-US" b="1" dirty="0" err="1">
                <a:ea typeface="Calibri"/>
                <a:cs typeface="Calibri"/>
              </a:rPr>
              <a:t>binary_logloss</a:t>
            </a:r>
            <a:r>
              <a:rPr lang="en-US" b="1" dirty="0">
                <a:ea typeface="Calibri"/>
                <a:cs typeface="Calibri"/>
              </a:rPr>
              <a:t>'</a:t>
            </a:r>
            <a:r>
              <a:rPr lang="en-US" dirty="0">
                <a:ea typeface="Calibri"/>
                <a:cs typeface="Calibri"/>
              </a:rPr>
              <a:t>, trained for </a:t>
            </a:r>
            <a:r>
              <a:rPr lang="en-US" b="1" dirty="0">
                <a:ea typeface="Calibri"/>
                <a:cs typeface="Calibri"/>
              </a:rPr>
              <a:t>10,000 iterations</a:t>
            </a:r>
            <a:r>
              <a:rPr lang="en-US" dirty="0">
                <a:ea typeface="Calibri"/>
                <a:cs typeface="Calibri"/>
              </a:rPr>
              <a:t>.</a:t>
            </a:r>
          </a:p>
          <a:p>
            <a:pPr marL="285750" indent="-285750">
              <a:buFont typeface="Arial,Sans-Serif"/>
              <a:buChar char="•"/>
            </a:pPr>
            <a:r>
              <a:rPr lang="en-US" b="1" dirty="0" err="1">
                <a:ea typeface="Calibri"/>
                <a:cs typeface="Calibri"/>
              </a:rPr>
              <a:t>CatBoost</a:t>
            </a:r>
            <a:r>
              <a:rPr lang="en-US" b="1" dirty="0">
                <a:ea typeface="Calibri"/>
                <a:cs typeface="Calibri"/>
              </a:rPr>
              <a:t> (</a:t>
            </a:r>
            <a:r>
              <a:rPr lang="en-US" b="1" dirty="0" err="1">
                <a:ea typeface="Calibri"/>
                <a:cs typeface="Calibri"/>
              </a:rPr>
              <a:t>CatBoostClassifier</a:t>
            </a:r>
            <a:r>
              <a:rPr lang="en-US" b="1" dirty="0">
                <a:ea typeface="Calibri"/>
                <a:cs typeface="Calibri"/>
              </a:rPr>
              <a:t>)</a:t>
            </a:r>
            <a:r>
              <a:rPr lang="en-US" dirty="0">
                <a:ea typeface="Calibri"/>
                <a:cs typeface="Calibri"/>
              </a:rPr>
              <a:t> – Uses </a:t>
            </a:r>
            <a:r>
              <a:rPr lang="en-US" b="1" dirty="0">
                <a:ea typeface="Calibri"/>
                <a:cs typeface="Calibri"/>
              </a:rPr>
              <a:t>'</a:t>
            </a:r>
            <a:r>
              <a:rPr lang="en-US" b="1" dirty="0" err="1">
                <a:ea typeface="Calibri"/>
                <a:cs typeface="Calibri"/>
              </a:rPr>
              <a:t>Logloss</a:t>
            </a:r>
            <a:r>
              <a:rPr lang="en-US" b="1" dirty="0">
                <a:ea typeface="Calibri"/>
                <a:cs typeface="Calibri"/>
              </a:rPr>
              <a:t>'</a:t>
            </a:r>
            <a:r>
              <a:rPr lang="en-US" dirty="0">
                <a:ea typeface="Calibri"/>
                <a:cs typeface="Calibri"/>
              </a:rPr>
              <a:t> with </a:t>
            </a:r>
            <a:r>
              <a:rPr lang="en-US" b="1" dirty="0">
                <a:ea typeface="Calibri"/>
                <a:cs typeface="Calibri"/>
              </a:rPr>
              <a:t>10,000 boosting iterations</a:t>
            </a:r>
            <a:r>
              <a:rPr lang="en-US" dirty="0">
                <a:ea typeface="Calibri"/>
                <a:cs typeface="Calibri"/>
              </a:rPr>
              <a:t> for binary classification.</a:t>
            </a:r>
          </a:p>
          <a:p>
            <a:pPr marL="285750" indent="-285750">
              <a:buFont typeface="Arial,Sans-Serif"/>
              <a:buChar char="•"/>
            </a:pPr>
            <a:r>
              <a:rPr lang="en-US" b="1" dirty="0">
                <a:ea typeface="Calibri"/>
                <a:cs typeface="Calibri"/>
              </a:rPr>
              <a:t>Stacked ensemble -</a:t>
            </a:r>
            <a:r>
              <a:rPr lang="en-US" dirty="0">
                <a:ea typeface="Calibri"/>
                <a:cs typeface="Calibri"/>
              </a:rPr>
              <a:t> Combines </a:t>
            </a:r>
            <a:r>
              <a:rPr lang="en-US" b="1" dirty="0" err="1">
                <a:ea typeface="Calibri"/>
                <a:cs typeface="Calibri"/>
              </a:rPr>
              <a:t>XGBoost</a:t>
            </a:r>
            <a:r>
              <a:rPr lang="en-US" b="1" dirty="0">
                <a:ea typeface="Calibri"/>
                <a:cs typeface="Calibri"/>
              </a:rPr>
              <a:t>, </a:t>
            </a:r>
            <a:r>
              <a:rPr lang="en-US" b="1" dirty="0" err="1">
                <a:ea typeface="Calibri"/>
                <a:cs typeface="Calibri"/>
              </a:rPr>
              <a:t>LightGBM</a:t>
            </a:r>
            <a:r>
              <a:rPr lang="en-US" b="1" dirty="0">
                <a:ea typeface="Calibri"/>
                <a:cs typeface="Calibri"/>
              </a:rPr>
              <a:t>, and </a:t>
            </a:r>
            <a:r>
              <a:rPr lang="en-US" b="1" dirty="0" err="1">
                <a:ea typeface="Calibri"/>
                <a:cs typeface="Calibri"/>
              </a:rPr>
              <a:t>CatBoost</a:t>
            </a:r>
            <a:r>
              <a:rPr lang="en-US" dirty="0">
                <a:ea typeface="Calibri"/>
                <a:cs typeface="Calibri"/>
              </a:rPr>
              <a:t>, final estimator </a:t>
            </a:r>
            <a:r>
              <a:rPr lang="en-US" b="1" dirty="0" err="1">
                <a:ea typeface="Calibri"/>
                <a:cs typeface="Calibri"/>
              </a:rPr>
              <a:t>Logstic</a:t>
            </a:r>
            <a:r>
              <a:rPr lang="en-US" b="1" dirty="0">
                <a:ea typeface="Calibri"/>
                <a:cs typeface="Calibri"/>
              </a:rPr>
              <a:t> Regression</a:t>
            </a:r>
            <a:r>
              <a:rPr lang="en-US" dirty="0">
                <a:ea typeface="Calibri"/>
                <a:cs typeface="Calibri"/>
              </a:rPr>
              <a:t> produces the output probability.</a:t>
            </a:r>
          </a:p>
          <a:p>
            <a:pPr marL="285750" indent="-285750">
              <a:buFont typeface="Arial,Sans-Serif"/>
              <a:buChar char="•"/>
            </a:pPr>
            <a:r>
              <a:rPr lang="en-US" b="1" dirty="0">
                <a:ea typeface="Calibri"/>
                <a:cs typeface="Calibri"/>
              </a:rPr>
              <a:t>Voting ensemble – </a:t>
            </a:r>
            <a:r>
              <a:rPr lang="en-US" dirty="0">
                <a:ea typeface="Calibri"/>
                <a:cs typeface="Calibri"/>
              </a:rPr>
              <a:t>Combines </a:t>
            </a:r>
            <a:r>
              <a:rPr lang="en-US" b="1" dirty="0" err="1">
                <a:ea typeface="Calibri"/>
                <a:cs typeface="Calibri"/>
              </a:rPr>
              <a:t>XGBoost</a:t>
            </a:r>
            <a:r>
              <a:rPr lang="en-US" b="1" dirty="0">
                <a:ea typeface="Calibri"/>
                <a:cs typeface="Calibri"/>
              </a:rPr>
              <a:t>, </a:t>
            </a:r>
            <a:r>
              <a:rPr lang="en-US" b="1" dirty="0" err="1">
                <a:ea typeface="Calibri"/>
                <a:cs typeface="Calibri"/>
              </a:rPr>
              <a:t>LightGBM</a:t>
            </a:r>
            <a:r>
              <a:rPr lang="en-US" b="1" dirty="0">
                <a:ea typeface="Calibri"/>
                <a:cs typeface="Calibri"/>
              </a:rPr>
              <a:t>, and </a:t>
            </a:r>
            <a:r>
              <a:rPr lang="en-US" b="1" dirty="0" err="1">
                <a:ea typeface="Calibri"/>
                <a:cs typeface="Calibri"/>
              </a:rPr>
              <a:t>CatBoost</a:t>
            </a:r>
            <a:r>
              <a:rPr lang="en-US" b="1" dirty="0">
                <a:ea typeface="Calibri"/>
                <a:cs typeface="Calibri"/>
              </a:rPr>
              <a:t> </a:t>
            </a:r>
            <a:r>
              <a:rPr lang="en-US" dirty="0">
                <a:ea typeface="Calibri"/>
                <a:cs typeface="Calibri"/>
              </a:rPr>
              <a:t>output and produces the result of the majority class output with their averages of probability as the output probability</a:t>
            </a:r>
          </a:p>
          <a:p>
            <a:endParaRPr lang="en-US" sz="3200" b="1">
              <a:ea typeface="Calibri"/>
              <a:cs typeface="Calibri"/>
            </a:endParaRPr>
          </a:p>
          <a:p>
            <a:endParaRPr lang="en-US" b="1">
              <a:ea typeface="Calibri"/>
              <a:cs typeface="Calibri"/>
            </a:endParaRPr>
          </a:p>
          <a:p>
            <a:endParaRPr lang="en-US" sz="2800" b="1">
              <a:ea typeface="Calibri"/>
              <a:cs typeface="Calibri"/>
            </a:endParaRPr>
          </a:p>
        </p:txBody>
      </p:sp>
    </p:spTree>
    <p:extLst>
      <p:ext uri="{BB962C8B-B14F-4D97-AF65-F5344CB8AC3E}">
        <p14:creationId xmlns:p14="http://schemas.microsoft.com/office/powerpoint/2010/main" val="4089041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0623A-3B75-36C7-787B-2A44DE4726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C7AE4B-E4D5-9114-6DF8-05CA93EFE9EB}"/>
              </a:ext>
            </a:extLst>
          </p:cNvPr>
          <p:cNvSpPr txBox="1"/>
          <p:nvPr/>
        </p:nvSpPr>
        <p:spPr>
          <a:xfrm>
            <a:off x="256761" y="175906"/>
            <a:ext cx="11674928" cy="11079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OPTIMIZATION TECHNIQUES</a:t>
            </a:r>
            <a:endParaRPr lang="en-US"/>
          </a:p>
          <a:p>
            <a:pPr marL="285750" indent="-285750">
              <a:buFont typeface="Arial"/>
              <a:buChar char="•"/>
            </a:pPr>
            <a:endParaRPr lang="en-US"/>
          </a:p>
          <a:p>
            <a:endParaRPr lang="en-US" sz="2400">
              <a:solidFill>
                <a:schemeClr val="bg1"/>
              </a:solidFill>
              <a:ea typeface="Calibri"/>
              <a:cs typeface="Calibri"/>
            </a:endParaRPr>
          </a:p>
        </p:txBody>
      </p:sp>
      <p:sp>
        <p:nvSpPr>
          <p:cNvPr id="2" name="TextBox 1">
            <a:extLst>
              <a:ext uri="{FF2B5EF4-FFF2-40B4-BE49-F238E27FC236}">
                <a16:creationId xmlns:a16="http://schemas.microsoft.com/office/drawing/2014/main" id="{9B3DBC6B-716F-C49C-74C6-1363DABF51B6}"/>
              </a:ext>
            </a:extLst>
          </p:cNvPr>
          <p:cNvSpPr txBox="1"/>
          <p:nvPr/>
        </p:nvSpPr>
        <p:spPr>
          <a:xfrm>
            <a:off x="394138" y="919186"/>
            <a:ext cx="11536721" cy="4955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Optimizers</a:t>
            </a:r>
            <a:endParaRPr lang="en-US"/>
          </a:p>
          <a:p>
            <a:pPr marL="285750" indent="-285750">
              <a:buFont typeface="Arial"/>
              <a:buChar char="•"/>
            </a:pPr>
            <a:r>
              <a:rPr lang="en-US" sz="2000" b="1">
                <a:ea typeface="+mn-lt"/>
                <a:cs typeface="+mn-lt"/>
              </a:rPr>
              <a:t>Adam optimizer</a:t>
            </a:r>
            <a:r>
              <a:rPr lang="en-US" sz="2000">
                <a:ea typeface="+mn-lt"/>
                <a:cs typeface="+mn-lt"/>
              </a:rPr>
              <a:t> – Adaptive learning rate optimization with momentum, often paired with weight decay.</a:t>
            </a:r>
            <a:endParaRPr lang="en-US"/>
          </a:p>
          <a:p>
            <a:pPr marL="285750" indent="-285750">
              <a:buFont typeface="Arial"/>
              <a:buChar char="•"/>
            </a:pPr>
            <a:r>
              <a:rPr lang="en-US" sz="2000" b="1" err="1">
                <a:ea typeface="+mn-lt"/>
                <a:cs typeface="+mn-lt"/>
              </a:rPr>
              <a:t>AdamW</a:t>
            </a:r>
            <a:r>
              <a:rPr lang="en-US" sz="2000" b="1">
                <a:ea typeface="+mn-lt"/>
                <a:cs typeface="+mn-lt"/>
              </a:rPr>
              <a:t> optimizer</a:t>
            </a:r>
            <a:r>
              <a:rPr lang="en-US" sz="2000">
                <a:ea typeface="+mn-lt"/>
                <a:cs typeface="+mn-lt"/>
              </a:rPr>
              <a:t> – Variant of Adam with decoupled weight decay for better generalization.</a:t>
            </a:r>
            <a:endParaRPr lang="en-US">
              <a:ea typeface="+mn-lt"/>
              <a:cs typeface="+mn-lt"/>
            </a:endParaRPr>
          </a:p>
          <a:p>
            <a:pPr marL="285750" indent="-285750">
              <a:buFont typeface="Arial"/>
              <a:buChar char="•"/>
            </a:pPr>
            <a:r>
              <a:rPr lang="en-US" sz="2000" b="1" err="1">
                <a:ea typeface="+mn-lt"/>
                <a:cs typeface="+mn-lt"/>
              </a:rPr>
              <a:t>Nadam</a:t>
            </a:r>
            <a:r>
              <a:rPr lang="en-US" sz="2000" b="1">
                <a:ea typeface="+mn-lt"/>
                <a:cs typeface="+mn-lt"/>
              </a:rPr>
              <a:t> optimizer</a:t>
            </a:r>
            <a:r>
              <a:rPr lang="en-US" sz="2000">
                <a:ea typeface="+mn-lt"/>
                <a:cs typeface="+mn-lt"/>
              </a:rPr>
              <a:t> – Adam with Nesterov momentum for improved convergence.</a:t>
            </a:r>
            <a:endParaRPr lang="en-US">
              <a:ea typeface="+mn-lt"/>
              <a:cs typeface="+mn-lt"/>
            </a:endParaRPr>
          </a:p>
          <a:p>
            <a:pPr marL="285750" indent="-285750">
              <a:buFont typeface="Arial"/>
              <a:buChar char="•"/>
            </a:pPr>
            <a:r>
              <a:rPr lang="en-US" sz="2000" b="1">
                <a:ea typeface="+mn-lt"/>
                <a:cs typeface="+mn-lt"/>
              </a:rPr>
              <a:t>RMSprop optimizer</a:t>
            </a:r>
            <a:r>
              <a:rPr lang="en-US" sz="2000">
                <a:ea typeface="+mn-lt"/>
                <a:cs typeface="+mn-lt"/>
              </a:rPr>
              <a:t> – Adaptive learning rate optimizer, useful for non-stationary objectives.</a:t>
            </a:r>
            <a:endParaRPr lang="en-US">
              <a:ea typeface="+mn-lt"/>
              <a:cs typeface="+mn-lt"/>
            </a:endParaRPr>
          </a:p>
          <a:p>
            <a:pPr marL="285750" indent="-285750">
              <a:buFont typeface="Arial"/>
              <a:buChar char="•"/>
            </a:pPr>
            <a:r>
              <a:rPr lang="en-US" sz="2000" b="1">
                <a:ea typeface="+mn-lt"/>
                <a:cs typeface="+mn-lt"/>
              </a:rPr>
              <a:t>Piecewise Constant Learning Rate</a:t>
            </a:r>
            <a:r>
              <a:rPr lang="en-US" sz="2000">
                <a:ea typeface="+mn-lt"/>
                <a:cs typeface="+mn-lt"/>
              </a:rPr>
              <a:t> – Learning rate decreases at predefined step boundaries (e.g., 1e-3 → 1e-4 → 1e-5).</a:t>
            </a:r>
            <a:endParaRPr lang="en-US"/>
          </a:p>
          <a:p>
            <a:pPr marL="285750" indent="-285750">
              <a:buFont typeface="Arial"/>
              <a:buChar char="•"/>
            </a:pPr>
            <a:r>
              <a:rPr lang="en-US" sz="2000" b="1">
                <a:ea typeface="+mn-lt"/>
                <a:cs typeface="+mn-lt"/>
              </a:rPr>
              <a:t>Exponential Decay Learning Rate</a:t>
            </a:r>
            <a:r>
              <a:rPr lang="en-US" sz="2000">
                <a:ea typeface="+mn-lt"/>
                <a:cs typeface="+mn-lt"/>
              </a:rPr>
              <a:t> – Learning rate decreases exponentially over training steps.</a:t>
            </a:r>
            <a:endParaRPr lang="en-US">
              <a:ea typeface="+mn-lt"/>
              <a:cs typeface="+mn-lt"/>
            </a:endParaRPr>
          </a:p>
          <a:p>
            <a:r>
              <a:rPr lang="en-US" b="1"/>
              <a:t>Loss Functions</a:t>
            </a:r>
            <a:endParaRPr lang="en-US"/>
          </a:p>
          <a:p>
            <a:pPr marL="285750" indent="-285750">
              <a:buFont typeface="Arial"/>
              <a:buChar char="•"/>
            </a:pPr>
            <a:r>
              <a:rPr lang="en-US" sz="2000" b="1">
                <a:ea typeface="+mn-lt"/>
                <a:cs typeface="+mn-lt"/>
              </a:rPr>
              <a:t>Binary Cross-Entropy (BCE)</a:t>
            </a:r>
            <a:r>
              <a:rPr lang="en-US" sz="2000">
                <a:ea typeface="+mn-lt"/>
                <a:cs typeface="+mn-lt"/>
              </a:rPr>
              <a:t> – Standard loss for binary classification, minimizes log loss.</a:t>
            </a:r>
            <a:endParaRPr lang="en-US">
              <a:ea typeface="+mn-lt"/>
              <a:cs typeface="+mn-lt"/>
            </a:endParaRPr>
          </a:p>
          <a:p>
            <a:pPr marL="285750" indent="-285750">
              <a:buFont typeface="Arial"/>
              <a:buChar char="•"/>
            </a:pPr>
            <a:r>
              <a:rPr lang="en-US" sz="2000" b="1">
                <a:ea typeface="+mn-lt"/>
                <a:cs typeface="+mn-lt"/>
              </a:rPr>
              <a:t>Binary Focal Cross-Entropy</a:t>
            </a:r>
            <a:r>
              <a:rPr lang="en-US" sz="2000">
                <a:ea typeface="+mn-lt"/>
                <a:cs typeface="+mn-lt"/>
              </a:rPr>
              <a:t> – Variant of BCE that adjusts loss based on easy/hard examples (α = 0.4, γ = 2.0).</a:t>
            </a:r>
            <a:endParaRPr lang="en-US"/>
          </a:p>
          <a:p>
            <a:pPr marL="285750" indent="-285750">
              <a:buFont typeface="Arial"/>
              <a:buChar char="•"/>
            </a:pPr>
            <a:r>
              <a:rPr lang="en-US" sz="2000" b="1">
                <a:ea typeface="+mn-lt"/>
                <a:cs typeface="+mn-lt"/>
              </a:rPr>
              <a:t>Squared Hinge Loss</a:t>
            </a:r>
            <a:r>
              <a:rPr lang="en-US" sz="2000">
                <a:ea typeface="+mn-lt"/>
                <a:cs typeface="+mn-lt"/>
              </a:rPr>
              <a:t> – Used for margin-based classification, common in SVMs.</a:t>
            </a:r>
            <a:endParaRPr lang="en-US"/>
          </a:p>
          <a:p>
            <a:pPr marL="285750" indent="-285750">
              <a:buFont typeface="Arial"/>
              <a:buChar char="•"/>
            </a:pPr>
            <a:r>
              <a:rPr lang="en-US" sz="2000" b="1" err="1">
                <a:ea typeface="+mn-lt"/>
                <a:cs typeface="+mn-lt"/>
              </a:rPr>
              <a:t>Logloss</a:t>
            </a:r>
            <a:r>
              <a:rPr lang="en-US" sz="2000">
                <a:ea typeface="+mn-lt"/>
                <a:cs typeface="+mn-lt"/>
              </a:rPr>
              <a:t> – Used in </a:t>
            </a:r>
            <a:r>
              <a:rPr lang="en-US" sz="2000" err="1">
                <a:ea typeface="+mn-lt"/>
                <a:cs typeface="+mn-lt"/>
              </a:rPr>
              <a:t>XGBoost</a:t>
            </a:r>
            <a:r>
              <a:rPr lang="en-US" sz="2000">
                <a:ea typeface="+mn-lt"/>
                <a:cs typeface="+mn-lt"/>
              </a:rPr>
              <a:t>, minimizes logarithmic loss for classification.</a:t>
            </a:r>
            <a:endParaRPr lang="en-US"/>
          </a:p>
          <a:p>
            <a:pPr marL="285750" indent="-285750">
              <a:buFont typeface="Arial"/>
              <a:buChar char="•"/>
            </a:pPr>
            <a:r>
              <a:rPr lang="en-US" sz="2000" b="1" err="1">
                <a:ea typeface="+mn-lt"/>
                <a:cs typeface="+mn-lt"/>
              </a:rPr>
              <a:t>CrossEntropyLoss</a:t>
            </a:r>
            <a:r>
              <a:rPr lang="en-US" sz="2000" b="1">
                <a:ea typeface="+mn-lt"/>
                <a:cs typeface="+mn-lt"/>
              </a:rPr>
              <a:t>()</a:t>
            </a:r>
            <a:r>
              <a:rPr lang="en-US" sz="2000">
                <a:ea typeface="+mn-lt"/>
                <a:cs typeface="+mn-lt"/>
              </a:rPr>
              <a:t> – Used in deep learning classification tasks with multiple classes.</a:t>
            </a:r>
            <a:endParaRPr lang="en-US">
              <a:ea typeface="+mn-lt"/>
              <a:cs typeface="+mn-lt"/>
            </a:endParaRPr>
          </a:p>
          <a:p>
            <a:endParaRPr lang="en-US" sz="2000" b="1">
              <a:ea typeface="Calibri"/>
              <a:cs typeface="Calibri"/>
            </a:endParaRPr>
          </a:p>
        </p:txBody>
      </p:sp>
    </p:spTree>
    <p:extLst>
      <p:ext uri="{BB962C8B-B14F-4D97-AF65-F5344CB8AC3E}">
        <p14:creationId xmlns:p14="http://schemas.microsoft.com/office/powerpoint/2010/main" val="136150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B9C77-1049-9840-C824-695E0E1248E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B0D7C5E-64A1-11EA-835A-383E36D854BB}"/>
              </a:ext>
            </a:extLst>
          </p:cNvPr>
          <p:cNvSpPr txBox="1"/>
          <p:nvPr/>
        </p:nvSpPr>
        <p:spPr>
          <a:xfrm>
            <a:off x="256761" y="175906"/>
            <a:ext cx="11674928" cy="11079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OPTIMIZATION TECHNIQUES</a:t>
            </a:r>
            <a:endParaRPr lang="en-US"/>
          </a:p>
          <a:p>
            <a:pPr marL="285750" indent="-285750">
              <a:buFont typeface="Arial"/>
              <a:buChar char="•"/>
            </a:pPr>
            <a:endParaRPr lang="en-US"/>
          </a:p>
          <a:p>
            <a:endParaRPr lang="en-US" sz="2400">
              <a:solidFill>
                <a:schemeClr val="bg1"/>
              </a:solidFill>
              <a:ea typeface="Calibri"/>
              <a:cs typeface="Calibri"/>
            </a:endParaRPr>
          </a:p>
        </p:txBody>
      </p:sp>
      <p:sp>
        <p:nvSpPr>
          <p:cNvPr id="2" name="TextBox 1">
            <a:extLst>
              <a:ext uri="{FF2B5EF4-FFF2-40B4-BE49-F238E27FC236}">
                <a16:creationId xmlns:a16="http://schemas.microsoft.com/office/drawing/2014/main" id="{6A7D3E50-34D0-CABB-2209-7D52090AE542}"/>
              </a:ext>
            </a:extLst>
          </p:cNvPr>
          <p:cNvSpPr txBox="1"/>
          <p:nvPr/>
        </p:nvSpPr>
        <p:spPr>
          <a:xfrm>
            <a:off x="394138" y="919186"/>
            <a:ext cx="1153672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Training Techniques</a:t>
            </a:r>
            <a:endParaRPr lang="en-US">
              <a:ea typeface="Calibri"/>
              <a:cs typeface="Calibri"/>
            </a:endParaRPr>
          </a:p>
          <a:p>
            <a:pPr marL="285750" indent="-285750">
              <a:buFont typeface="Arial,Sans-Serif"/>
              <a:buChar char="•"/>
            </a:pPr>
            <a:r>
              <a:rPr lang="en-US" b="1"/>
              <a:t>Early Stopping</a:t>
            </a:r>
            <a:r>
              <a:rPr lang="en-US"/>
              <a:t> – Stops training when validation loss plateaus, preventing overfitting.</a:t>
            </a:r>
            <a:endParaRPr lang="en-US">
              <a:ea typeface="Calibri"/>
              <a:cs typeface="Calibri"/>
            </a:endParaRPr>
          </a:p>
          <a:p>
            <a:pPr marL="285750" indent="-285750">
              <a:buFont typeface="Arial,Sans-Serif"/>
              <a:buChar char="•"/>
            </a:pPr>
            <a:r>
              <a:rPr lang="en-US" b="1" err="1">
                <a:ea typeface="+mn-lt"/>
                <a:cs typeface="+mn-lt"/>
              </a:rPr>
              <a:t>ReduceLROnPlateau</a:t>
            </a:r>
            <a:r>
              <a:rPr lang="en-US">
                <a:ea typeface="+mn-lt"/>
                <a:cs typeface="+mn-lt"/>
              </a:rPr>
              <a:t> – Reduces learning rate if no improvement in validation loss after certain epochs.</a:t>
            </a:r>
            <a:endParaRPr lang="en-US">
              <a:ea typeface="Calibri"/>
              <a:cs typeface="Calibri"/>
            </a:endParaRPr>
          </a:p>
          <a:p>
            <a:pPr marL="285750" indent="-285750">
              <a:buFont typeface="Arial,Sans-Serif"/>
              <a:buChar char="•"/>
            </a:pPr>
            <a:r>
              <a:rPr lang="en-US" b="1">
                <a:ea typeface="+mn-lt"/>
                <a:cs typeface="+mn-lt"/>
              </a:rPr>
              <a:t>Mini-batch Training</a:t>
            </a:r>
            <a:r>
              <a:rPr lang="en-US">
                <a:ea typeface="+mn-lt"/>
                <a:cs typeface="+mn-lt"/>
              </a:rPr>
              <a:t> – Uses small subsets of data per training step for efficiency.</a:t>
            </a:r>
          </a:p>
          <a:p>
            <a:pPr marL="285750" indent="-285750">
              <a:buFont typeface="Arial,Sans-Serif"/>
              <a:buChar char="•"/>
            </a:pPr>
            <a:r>
              <a:rPr lang="en-US" b="1">
                <a:ea typeface="+mn-lt"/>
                <a:cs typeface="+mn-lt"/>
              </a:rPr>
              <a:t>Transfer Learning</a:t>
            </a:r>
            <a:r>
              <a:rPr lang="en-US">
                <a:ea typeface="+mn-lt"/>
                <a:cs typeface="+mn-lt"/>
              </a:rPr>
              <a:t> – Uses pretrained models (ResNet-152, DenseNet-169, </a:t>
            </a:r>
            <a:r>
              <a:rPr lang="en-US" err="1">
                <a:ea typeface="+mn-lt"/>
                <a:cs typeface="+mn-lt"/>
              </a:rPr>
              <a:t>MedMamba</a:t>
            </a:r>
            <a:r>
              <a:rPr lang="en-US">
                <a:ea typeface="+mn-lt"/>
                <a:cs typeface="+mn-lt"/>
              </a:rPr>
              <a:t>) and fine-tunes later layers.</a:t>
            </a:r>
          </a:p>
          <a:p>
            <a:pPr marL="285750" indent="-285750">
              <a:buFont typeface="Arial,Sans-Serif"/>
              <a:buChar char="•"/>
            </a:pPr>
            <a:r>
              <a:rPr lang="en-US" b="1">
                <a:ea typeface="+mn-lt"/>
                <a:cs typeface="+mn-lt"/>
              </a:rPr>
              <a:t>Class Weights Computation</a:t>
            </a:r>
            <a:r>
              <a:rPr lang="en-US">
                <a:ea typeface="+mn-lt"/>
                <a:cs typeface="+mn-lt"/>
              </a:rPr>
              <a:t> – Adjusts loss function weight to handle class imbalance.</a:t>
            </a:r>
          </a:p>
          <a:p>
            <a:pPr marL="285750" indent="-285750">
              <a:buFont typeface="Arial,Sans-Serif"/>
              <a:buChar char="•"/>
            </a:pPr>
            <a:r>
              <a:rPr lang="en-US" b="1">
                <a:ea typeface="+mn-lt"/>
                <a:cs typeface="+mn-lt"/>
              </a:rPr>
              <a:t>Stratified Splitting</a:t>
            </a:r>
            <a:r>
              <a:rPr lang="en-US">
                <a:ea typeface="+mn-lt"/>
                <a:cs typeface="+mn-lt"/>
              </a:rPr>
              <a:t> – Ensures train-validation split maintains class distribution.</a:t>
            </a:r>
          </a:p>
          <a:p>
            <a:r>
              <a:rPr lang="en-US" b="1"/>
              <a:t>Activation Functions</a:t>
            </a:r>
            <a:endParaRPr lang="en-US">
              <a:ea typeface="Calibri"/>
              <a:cs typeface="Calibri"/>
            </a:endParaRPr>
          </a:p>
          <a:p>
            <a:pPr marL="285750" indent="-285750">
              <a:buFont typeface="Arial,Sans-Serif"/>
              <a:buChar char="•"/>
            </a:pPr>
            <a:r>
              <a:rPr lang="en-US" b="1" err="1">
                <a:ea typeface="+mn-lt"/>
                <a:cs typeface="+mn-lt"/>
              </a:rPr>
              <a:t>ReLU</a:t>
            </a:r>
            <a:r>
              <a:rPr lang="en-US" b="1">
                <a:ea typeface="+mn-lt"/>
                <a:cs typeface="+mn-lt"/>
              </a:rPr>
              <a:t> (Rectified Linear Unit)</a:t>
            </a:r>
            <a:r>
              <a:rPr lang="en-US">
                <a:ea typeface="+mn-lt"/>
                <a:cs typeface="+mn-lt"/>
              </a:rPr>
              <a:t> – Default activation in CNNs, prevents vanishing gradients.</a:t>
            </a:r>
          </a:p>
          <a:p>
            <a:pPr marL="285750" indent="-285750">
              <a:buFont typeface="Arial,Sans-Serif"/>
              <a:buChar char="•"/>
            </a:pPr>
            <a:r>
              <a:rPr lang="en-US" b="1">
                <a:ea typeface="+mn-lt"/>
                <a:cs typeface="+mn-lt"/>
              </a:rPr>
              <a:t>Leaky </a:t>
            </a:r>
            <a:r>
              <a:rPr lang="en-US" b="1" err="1">
                <a:ea typeface="+mn-lt"/>
                <a:cs typeface="+mn-lt"/>
              </a:rPr>
              <a:t>ReLU</a:t>
            </a:r>
            <a:r>
              <a:rPr lang="en-US">
                <a:ea typeface="+mn-lt"/>
                <a:cs typeface="+mn-lt"/>
              </a:rPr>
              <a:t> – Variant of </a:t>
            </a:r>
            <a:r>
              <a:rPr lang="en-US" err="1">
                <a:ea typeface="+mn-lt"/>
                <a:cs typeface="+mn-lt"/>
              </a:rPr>
              <a:t>ReLU</a:t>
            </a:r>
            <a:r>
              <a:rPr lang="en-US">
                <a:ea typeface="+mn-lt"/>
                <a:cs typeface="+mn-lt"/>
              </a:rPr>
              <a:t> allowing small negative values, reducing dead neurons.</a:t>
            </a:r>
          </a:p>
          <a:p>
            <a:pPr marL="285750" indent="-285750">
              <a:buFont typeface="Arial,Sans-Serif"/>
              <a:buChar char="•"/>
            </a:pPr>
            <a:r>
              <a:rPr lang="en-US" b="1">
                <a:ea typeface="+mn-lt"/>
                <a:cs typeface="+mn-lt"/>
              </a:rPr>
              <a:t>SELU (Scaled Exponential Linear Unit)</a:t>
            </a:r>
            <a:r>
              <a:rPr lang="en-US">
                <a:ea typeface="+mn-lt"/>
                <a:cs typeface="+mn-lt"/>
              </a:rPr>
              <a:t> – Self-normalizing activation, stabilizes training.</a:t>
            </a:r>
            <a:endParaRPr lang="en-US">
              <a:ea typeface="Calibri"/>
              <a:cs typeface="Calibri"/>
            </a:endParaRPr>
          </a:p>
          <a:p>
            <a:pPr marL="285750" indent="-285750">
              <a:buFont typeface="Arial,Sans-Serif"/>
              <a:buChar char="•"/>
            </a:pPr>
            <a:r>
              <a:rPr lang="en-US" b="1">
                <a:ea typeface="+mn-lt"/>
                <a:cs typeface="+mn-lt"/>
              </a:rPr>
              <a:t>Swish</a:t>
            </a:r>
            <a:r>
              <a:rPr lang="en-US">
                <a:ea typeface="+mn-lt"/>
                <a:cs typeface="+mn-lt"/>
              </a:rPr>
              <a:t> – Smooth activation function improving gradient flow.</a:t>
            </a:r>
            <a:endParaRPr lang="en-US">
              <a:ea typeface="Calibri"/>
              <a:cs typeface="Calibri"/>
            </a:endParaRPr>
          </a:p>
          <a:p>
            <a:pPr marL="285750" indent="-285750">
              <a:buFont typeface="Arial,Sans-Serif"/>
              <a:buChar char="•"/>
            </a:pPr>
            <a:r>
              <a:rPr lang="en-US" b="1">
                <a:ea typeface="+mn-lt"/>
                <a:cs typeface="+mn-lt"/>
              </a:rPr>
              <a:t>Sigmoid</a:t>
            </a:r>
            <a:r>
              <a:rPr lang="en-US">
                <a:ea typeface="+mn-lt"/>
                <a:cs typeface="+mn-lt"/>
              </a:rPr>
              <a:t> – Converts output to probability in the final layer for binary classification.</a:t>
            </a:r>
            <a:endParaRPr lang="en-US">
              <a:ea typeface="Calibri"/>
              <a:cs typeface="Calibri"/>
            </a:endParaRPr>
          </a:p>
          <a:p>
            <a:r>
              <a:rPr lang="en-US" b="1">
                <a:ea typeface="+mn-lt"/>
                <a:cs typeface="+mn-lt"/>
              </a:rPr>
              <a:t>Weight Initializers</a:t>
            </a:r>
            <a:endParaRPr lang="en-US">
              <a:ea typeface="+mn-lt"/>
              <a:cs typeface="+mn-lt"/>
            </a:endParaRPr>
          </a:p>
          <a:p>
            <a:pPr marL="285750" indent="-285750">
              <a:buFont typeface="Arial,Sans-Serif"/>
              <a:buChar char="•"/>
            </a:pPr>
            <a:r>
              <a:rPr lang="en-US" b="1">
                <a:ea typeface="+mn-lt"/>
                <a:cs typeface="+mn-lt"/>
              </a:rPr>
              <a:t>Kaiming Normal (He Initialization)</a:t>
            </a:r>
            <a:r>
              <a:rPr lang="en-US">
                <a:ea typeface="+mn-lt"/>
                <a:cs typeface="+mn-lt"/>
              </a:rPr>
              <a:t> – Optimized for </a:t>
            </a:r>
            <a:r>
              <a:rPr lang="en-US" err="1">
                <a:ea typeface="+mn-lt"/>
                <a:cs typeface="+mn-lt"/>
              </a:rPr>
              <a:t>ReLU</a:t>
            </a:r>
            <a:r>
              <a:rPr lang="en-US">
                <a:ea typeface="+mn-lt"/>
                <a:cs typeface="+mn-lt"/>
              </a:rPr>
              <a:t>-based networks.</a:t>
            </a:r>
          </a:p>
          <a:p>
            <a:pPr marL="285750" indent="-285750">
              <a:buFont typeface="Arial,Sans-Serif"/>
              <a:buChar char="•"/>
            </a:pPr>
            <a:r>
              <a:rPr lang="en-US" b="1">
                <a:ea typeface="+mn-lt"/>
                <a:cs typeface="+mn-lt"/>
              </a:rPr>
              <a:t>Truncated Normal</a:t>
            </a:r>
            <a:r>
              <a:rPr lang="en-US">
                <a:ea typeface="+mn-lt"/>
                <a:cs typeface="+mn-lt"/>
              </a:rPr>
              <a:t> – Used in fully connected layers to prevent extreme weight values.</a:t>
            </a:r>
          </a:p>
          <a:p>
            <a:pPr marL="285750" indent="-285750">
              <a:buFont typeface="Arial,Sans-Serif"/>
              <a:buChar char="•"/>
            </a:pPr>
            <a:r>
              <a:rPr lang="en-US" b="1">
                <a:ea typeface="+mn-lt"/>
                <a:cs typeface="+mn-lt"/>
              </a:rPr>
              <a:t>Layer Normalization</a:t>
            </a:r>
            <a:r>
              <a:rPr lang="en-US">
                <a:ea typeface="+mn-lt"/>
                <a:cs typeface="+mn-lt"/>
              </a:rPr>
              <a:t> – Normalizes layer activations, bias initialized to 0, weight to 1.</a:t>
            </a:r>
          </a:p>
        </p:txBody>
      </p:sp>
    </p:spTree>
    <p:extLst>
      <p:ext uri="{BB962C8B-B14F-4D97-AF65-F5344CB8AC3E}">
        <p14:creationId xmlns:p14="http://schemas.microsoft.com/office/powerpoint/2010/main" val="402062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8CD5C-CD56-2EE7-EE6C-2233202B5FE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F24380-3439-A3AE-8A0A-FE8E65D80CC7}"/>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Calibri"/>
                <a:cs typeface="Calibri"/>
              </a:rPr>
              <a:t>MODELS USED AND RESULTS</a:t>
            </a:r>
            <a:endParaRPr lang="en-US"/>
          </a:p>
        </p:txBody>
      </p:sp>
      <p:pic>
        <p:nvPicPr>
          <p:cNvPr id="3" name="Picture 2">
            <a:extLst>
              <a:ext uri="{FF2B5EF4-FFF2-40B4-BE49-F238E27FC236}">
                <a16:creationId xmlns:a16="http://schemas.microsoft.com/office/drawing/2014/main" id="{49838F6F-0F77-4BEB-EFA0-F861744BAC96}"/>
              </a:ext>
            </a:extLst>
          </p:cNvPr>
          <p:cNvPicPr>
            <a:picLocks noChangeAspect="1"/>
          </p:cNvPicPr>
          <p:nvPr/>
        </p:nvPicPr>
        <p:blipFill>
          <a:blip r:embed="rId2"/>
          <a:stretch>
            <a:fillRect/>
          </a:stretch>
        </p:blipFill>
        <p:spPr>
          <a:xfrm>
            <a:off x="1068595" y="919054"/>
            <a:ext cx="8385391" cy="53630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73540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A7763-F07D-AB97-18D2-0A4C64C72D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94D70C1-7AB3-4751-ADB4-CE8BCCAC876C}"/>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HYPERPARAMETER AND OTHER TECHNIQUES</a:t>
            </a:r>
            <a:endParaRPr lang="en-US">
              <a:solidFill>
                <a:schemeClr val="bg1"/>
              </a:solidFill>
            </a:endParaRPr>
          </a:p>
        </p:txBody>
      </p:sp>
      <p:pic>
        <p:nvPicPr>
          <p:cNvPr id="2" name="Picture 1">
            <a:extLst>
              <a:ext uri="{FF2B5EF4-FFF2-40B4-BE49-F238E27FC236}">
                <a16:creationId xmlns:a16="http://schemas.microsoft.com/office/drawing/2014/main" id="{9FC96A04-58BB-AD0A-BE3B-96C76AB3F8A1}"/>
              </a:ext>
            </a:extLst>
          </p:cNvPr>
          <p:cNvPicPr>
            <a:picLocks noChangeAspect="1"/>
          </p:cNvPicPr>
          <p:nvPr/>
        </p:nvPicPr>
        <p:blipFill>
          <a:blip r:embed="rId2"/>
          <a:stretch>
            <a:fillRect/>
          </a:stretch>
        </p:blipFill>
        <p:spPr>
          <a:xfrm>
            <a:off x="480934" y="1290568"/>
            <a:ext cx="11230132" cy="4239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90447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66C8D-0DDA-F2F5-4E4C-DEE3A42B396D}"/>
              </a:ext>
            </a:extLst>
          </p:cNvPr>
          <p:cNvSpPr txBox="1"/>
          <p:nvPr/>
        </p:nvSpPr>
        <p:spPr>
          <a:xfrm>
            <a:off x="256761" y="175906"/>
            <a:ext cx="11674928"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Calibri"/>
                <a:cs typeface="Calibri"/>
              </a:rPr>
              <a:t>PROBLEM STATEMENT</a:t>
            </a:r>
            <a:endParaRPr lang="en-US">
              <a:solidFill>
                <a:schemeClr val="bg1"/>
              </a:solidFill>
              <a:ea typeface="Calibri"/>
              <a:cs typeface="Calibri"/>
            </a:endParaRPr>
          </a:p>
          <a:p>
            <a:endParaRPr lang="en-US" sz="2400">
              <a:solidFill>
                <a:schemeClr val="bg1"/>
              </a:solidFill>
              <a:ea typeface="Calibri"/>
              <a:cs typeface="Calibri"/>
            </a:endParaRPr>
          </a:p>
        </p:txBody>
      </p:sp>
      <p:sp>
        <p:nvSpPr>
          <p:cNvPr id="5" name="Content Placeholder 2">
            <a:extLst>
              <a:ext uri="{FF2B5EF4-FFF2-40B4-BE49-F238E27FC236}">
                <a16:creationId xmlns:a16="http://schemas.microsoft.com/office/drawing/2014/main" id="{9DB42DBB-23F4-8CA6-3908-D7D133C1D6F9}"/>
              </a:ext>
            </a:extLst>
          </p:cNvPr>
          <p:cNvSpPr>
            <a:spLocks noGrp="1"/>
          </p:cNvSpPr>
          <p:nvPr/>
        </p:nvSpPr>
        <p:spPr>
          <a:xfrm>
            <a:off x="415133" y="378375"/>
            <a:ext cx="6742303" cy="6103492"/>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sz="1800">
              <a:ea typeface="Calibri"/>
              <a:cs typeface="Calibri"/>
            </a:endParaRPr>
          </a:p>
          <a:p>
            <a:pPr marL="0" indent="0">
              <a:lnSpc>
                <a:spcPct val="100000"/>
              </a:lnSpc>
              <a:buNone/>
            </a:pPr>
            <a:r>
              <a:rPr lang="en-US" sz="1800"/>
              <a:t>This project aims to develop a robust, accurate, and scalable deep learning model leveraging the ISIC 2024 dataset to classify skin lesions into malignant and benign categories, addressing challenges such as:</a:t>
            </a:r>
            <a:endParaRPr lang="en-US" sz="1800">
              <a:ea typeface="Calibri"/>
              <a:cs typeface="Calibri"/>
            </a:endParaRPr>
          </a:p>
          <a:p>
            <a:pPr>
              <a:lnSpc>
                <a:spcPct val="100000"/>
              </a:lnSpc>
              <a:buFont typeface="Arial" panose="020B0604020202020204" pitchFamily="34" charset="0"/>
              <a:buChar char="•"/>
            </a:pPr>
            <a:r>
              <a:rPr lang="en-US" sz="1800"/>
              <a:t>Class imbalance</a:t>
            </a:r>
            <a:endParaRPr lang="en-US" sz="1800">
              <a:ea typeface="Calibri"/>
              <a:cs typeface="Calibri"/>
            </a:endParaRPr>
          </a:p>
          <a:p>
            <a:pPr>
              <a:lnSpc>
                <a:spcPct val="100000"/>
              </a:lnSpc>
              <a:buFont typeface="Arial" panose="020B0604020202020204" pitchFamily="34" charset="0"/>
              <a:buChar char="•"/>
            </a:pPr>
            <a:r>
              <a:rPr lang="en-US" sz="1800"/>
              <a:t>Variable image quality</a:t>
            </a:r>
            <a:endParaRPr lang="en-US" sz="1800">
              <a:ea typeface="Calibri"/>
              <a:cs typeface="Calibri"/>
            </a:endParaRPr>
          </a:p>
          <a:p>
            <a:pPr>
              <a:lnSpc>
                <a:spcPct val="100000"/>
              </a:lnSpc>
              <a:buFont typeface="Arial" panose="020B0604020202020204" pitchFamily="34" charset="0"/>
              <a:buChar char="•"/>
            </a:pPr>
            <a:r>
              <a:rPr lang="en-US" sz="1800"/>
              <a:t>Accurate lesion localization</a:t>
            </a:r>
            <a:endParaRPr lang="en-US" sz="1800">
              <a:ea typeface="Calibri"/>
              <a:cs typeface="Calibri"/>
            </a:endParaRPr>
          </a:p>
          <a:p>
            <a:pPr marL="0" indent="0">
              <a:lnSpc>
                <a:spcPct val="100000"/>
              </a:lnSpc>
              <a:buNone/>
            </a:pPr>
            <a:r>
              <a:rPr lang="en-US" sz="2400" b="1"/>
              <a:t>Primary scoring metric</a:t>
            </a:r>
            <a:endParaRPr lang="en-US" sz="2400" b="1">
              <a:ea typeface="Calibri"/>
              <a:cs typeface="Calibri"/>
            </a:endParaRPr>
          </a:p>
          <a:p>
            <a:pPr marL="0" indent="0">
              <a:lnSpc>
                <a:spcPct val="100000"/>
              </a:lnSpc>
              <a:buNone/>
            </a:pPr>
            <a:r>
              <a:rPr lang="en-US" sz="1800" b="0" i="0">
                <a:effectLst/>
                <a:latin typeface="Calibri"/>
                <a:ea typeface="Calibri"/>
                <a:cs typeface="Calibri"/>
              </a:rPr>
              <a:t>Submissions are evaluated on </a:t>
            </a:r>
            <a:r>
              <a:rPr lang="en-US" sz="1800">
                <a:latin typeface="Calibri"/>
                <a:ea typeface="Calibri"/>
                <a:cs typeface="Calibri"/>
              </a:rPr>
              <a:t>partial area under the ROC curve(</a:t>
            </a:r>
            <a:r>
              <a:rPr lang="en-US" sz="1800" err="1">
                <a:latin typeface="Calibri"/>
                <a:ea typeface="Calibri"/>
                <a:cs typeface="Calibri"/>
              </a:rPr>
              <a:t>pAUC</a:t>
            </a:r>
            <a:r>
              <a:rPr lang="en-US" sz="1800">
                <a:latin typeface="Calibri"/>
                <a:ea typeface="Calibri"/>
                <a:cs typeface="Calibri"/>
              </a:rPr>
              <a:t>)</a:t>
            </a:r>
            <a:r>
              <a:rPr lang="en-US" sz="1800" b="0" i="0">
                <a:effectLst/>
                <a:latin typeface="Calibri"/>
                <a:ea typeface="Calibri"/>
                <a:cs typeface="Calibri"/>
              </a:rPr>
              <a:t> above 80% true positive rate (TPR) for binary classification of malignant examples. The receiver operating characteristic (ROC) curve illustrates the diagnostic ability of a given binary classifier system as its discrimination threshold is varied. However, there are regions in the ROC space where the values of TPR are unacceptable in clinical practice. Systems that aid in diagnosing cancers are required to be highly-sensitive, so this metric focuses on the area under the ROC curve AND above 80% TRP. Hence, scores range from [0.0, 0.2].</a:t>
            </a:r>
          </a:p>
          <a:p>
            <a:pPr marL="0" indent="0">
              <a:lnSpc>
                <a:spcPct val="100000"/>
              </a:lnSpc>
              <a:buNone/>
            </a:pPr>
            <a:endParaRPr lang="en-US" sz="1800">
              <a:ea typeface="Calibri"/>
              <a:cs typeface="Calibri"/>
            </a:endParaRPr>
          </a:p>
        </p:txBody>
      </p:sp>
      <p:pic>
        <p:nvPicPr>
          <p:cNvPr id="6" name="Picture 5" descr="A graph of a number of different colored lines&#10;&#10;Description automatically generated with medium confidence">
            <a:extLst>
              <a:ext uri="{FF2B5EF4-FFF2-40B4-BE49-F238E27FC236}">
                <a16:creationId xmlns:a16="http://schemas.microsoft.com/office/drawing/2014/main" id="{49F1B14A-7738-65E8-CC9A-38A65E54BBE4}"/>
              </a:ext>
            </a:extLst>
          </p:cNvPr>
          <p:cNvPicPr>
            <a:picLocks noChangeAspect="1"/>
          </p:cNvPicPr>
          <p:nvPr/>
        </p:nvPicPr>
        <p:blipFill>
          <a:blip r:embed="rId2"/>
          <a:stretch>
            <a:fillRect/>
          </a:stretch>
        </p:blipFill>
        <p:spPr>
          <a:xfrm>
            <a:off x="8284335" y="858838"/>
            <a:ext cx="3000375" cy="2600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close-up of a person's body&#10;&#10;Description automatically generated">
            <a:extLst>
              <a:ext uri="{FF2B5EF4-FFF2-40B4-BE49-F238E27FC236}">
                <a16:creationId xmlns:a16="http://schemas.microsoft.com/office/drawing/2014/main" id="{636E4440-49A4-E30E-4D2B-21067A242244}"/>
              </a:ext>
            </a:extLst>
          </p:cNvPr>
          <p:cNvPicPr>
            <a:picLocks noChangeAspect="1"/>
          </p:cNvPicPr>
          <p:nvPr/>
        </p:nvPicPr>
        <p:blipFill>
          <a:blip r:embed="rId3"/>
          <a:stretch>
            <a:fillRect/>
          </a:stretch>
        </p:blipFill>
        <p:spPr>
          <a:xfrm>
            <a:off x="8281021" y="3670370"/>
            <a:ext cx="3305176" cy="2068306"/>
          </a:xfrm>
          <a:prstGeom prst="rect">
            <a:avLst/>
          </a:prstGeom>
        </p:spPr>
      </p:pic>
    </p:spTree>
    <p:extLst>
      <p:ext uri="{BB962C8B-B14F-4D97-AF65-F5344CB8AC3E}">
        <p14:creationId xmlns:p14="http://schemas.microsoft.com/office/powerpoint/2010/main" val="832686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9B77C-D096-0035-52F6-AD55A16AD41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C2647CA-D05D-4868-78A2-718B67D0A927}"/>
              </a:ext>
            </a:extLst>
          </p:cNvPr>
          <p:cNvSpPr txBox="1"/>
          <p:nvPr/>
        </p:nvSpPr>
        <p:spPr>
          <a:xfrm>
            <a:off x="256761" y="175906"/>
            <a:ext cx="11674928" cy="11079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MODEL FINDINGS</a:t>
            </a:r>
            <a:endParaRPr lang="en-US"/>
          </a:p>
          <a:p>
            <a:pPr marL="285750" indent="-285750">
              <a:buFont typeface="Arial"/>
              <a:buChar char="•"/>
            </a:pPr>
            <a:endParaRPr lang="en-US"/>
          </a:p>
          <a:p>
            <a:endParaRPr lang="en-US" sz="2400">
              <a:solidFill>
                <a:schemeClr val="bg1"/>
              </a:solidFill>
              <a:ea typeface="Calibri"/>
              <a:cs typeface="Calibri"/>
            </a:endParaRPr>
          </a:p>
        </p:txBody>
      </p:sp>
      <p:sp>
        <p:nvSpPr>
          <p:cNvPr id="2" name="TextBox 1">
            <a:extLst>
              <a:ext uri="{FF2B5EF4-FFF2-40B4-BE49-F238E27FC236}">
                <a16:creationId xmlns:a16="http://schemas.microsoft.com/office/drawing/2014/main" id="{047B5EB7-7DC4-6C64-1277-B0B5269E4D98}"/>
              </a:ext>
            </a:extLst>
          </p:cNvPr>
          <p:cNvSpPr txBox="1"/>
          <p:nvPr/>
        </p:nvSpPr>
        <p:spPr>
          <a:xfrm>
            <a:off x="394138" y="919186"/>
            <a:ext cx="1153672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IMAGE ONLY</a:t>
            </a:r>
          </a:p>
          <a:p>
            <a:pPr marL="285750" indent="-285750">
              <a:buFont typeface="Arial"/>
              <a:buChar char="•"/>
            </a:pPr>
            <a:r>
              <a:rPr lang="en-US">
                <a:solidFill>
                  <a:srgbClr val="242424"/>
                </a:solidFill>
                <a:latin typeface="Aptos Narrow"/>
                <a:ea typeface="Calibri"/>
                <a:cs typeface="Calibri"/>
              </a:rPr>
              <a:t>It effectively captures distinct patterns essential for accurate classification. However, the overall performance of the model plateaus beyond a certain threshold, regardless of the underlying architecture employed, whether it is a ResNet or a Vision Transformer.</a:t>
            </a:r>
            <a:endParaRPr lang="en-US">
              <a:ea typeface="Calibri" panose="020F0502020204030204"/>
              <a:cs typeface="Calibri" panose="020F0502020204030204"/>
            </a:endParaRPr>
          </a:p>
          <a:p>
            <a:pPr marL="285750" indent="-285750">
              <a:buFont typeface="Arial"/>
              <a:buChar char="•"/>
            </a:pPr>
            <a:endParaRPr lang="en-US">
              <a:solidFill>
                <a:srgbClr val="242424"/>
              </a:solidFill>
              <a:latin typeface="Aptos Narrow"/>
              <a:ea typeface="Calibri"/>
              <a:cs typeface="Calibri"/>
            </a:endParaRPr>
          </a:p>
          <a:p>
            <a:r>
              <a:rPr lang="en-US" b="1">
                <a:ea typeface="Calibri"/>
                <a:cs typeface="Calibri"/>
              </a:rPr>
              <a:t>IMAGE + METADATA MODEL (MULTOMODAL ARCHITECTURE)</a:t>
            </a:r>
          </a:p>
          <a:p>
            <a:pPr marL="285750" indent="-285750">
              <a:buFont typeface="Arial"/>
              <a:buChar char="•"/>
            </a:pPr>
            <a:r>
              <a:rPr lang="en-US">
                <a:solidFill>
                  <a:srgbClr val="242424"/>
                </a:solidFill>
                <a:latin typeface="Aptos Narrow"/>
                <a:ea typeface="Calibri"/>
                <a:cs typeface="Calibri"/>
              </a:rPr>
              <a:t>The integration of a multimodal architecture demonstrates superior performance compared to single-modality approaches, as the incorporation of both image features and metadata enhances the model’s generalization capabilities. This results in improved performance on unseen data and challenging-to-classify samples.</a:t>
            </a:r>
            <a:endParaRPr lang="en-US">
              <a:ea typeface="Calibri" panose="020F0502020204030204"/>
              <a:cs typeface="Calibri" panose="020F0502020204030204"/>
            </a:endParaRPr>
          </a:p>
          <a:p>
            <a:pPr marL="285750" indent="-285750">
              <a:buFont typeface="Arial"/>
              <a:buChar char="•"/>
            </a:pPr>
            <a:endParaRPr lang="en-US">
              <a:solidFill>
                <a:srgbClr val="242424"/>
              </a:solidFill>
              <a:latin typeface="Aptos Narrow"/>
              <a:ea typeface="Calibri"/>
              <a:cs typeface="Calibri"/>
            </a:endParaRPr>
          </a:p>
          <a:p>
            <a:r>
              <a:rPr lang="en-US" b="1">
                <a:ea typeface="Calibri"/>
                <a:cs typeface="Calibri"/>
              </a:rPr>
              <a:t>ENSEMBLE APPROACH</a:t>
            </a:r>
          </a:p>
          <a:p>
            <a:pPr marL="285750" indent="-285750">
              <a:buFont typeface="Arial"/>
              <a:buChar char="•"/>
            </a:pPr>
            <a:r>
              <a:rPr lang="en-US">
                <a:solidFill>
                  <a:srgbClr val="242424"/>
                </a:solidFill>
                <a:latin typeface="Aptos Narrow"/>
                <a:ea typeface="Calibri"/>
                <a:cs typeface="Calibri"/>
              </a:rPr>
              <a:t>By aggregating predictions from these diverse models, the stacked ensemble reduces individual model biases and enhances overall generalization. This results in improved performance on imbalanced datasets, reduces variance, and enhances robustness against noisy data.</a:t>
            </a:r>
            <a:endParaRPr lang="en-US">
              <a:ea typeface="Calibri" panose="020F0502020204030204"/>
              <a:cs typeface="Calibri" panose="020F0502020204030204"/>
            </a:endParaRPr>
          </a:p>
          <a:p>
            <a:endParaRPr lang="en-US" b="1">
              <a:ea typeface="Calibri"/>
              <a:cs typeface="Calibri"/>
            </a:endParaRPr>
          </a:p>
        </p:txBody>
      </p:sp>
    </p:spTree>
    <p:extLst>
      <p:ext uri="{BB962C8B-B14F-4D97-AF65-F5344CB8AC3E}">
        <p14:creationId xmlns:p14="http://schemas.microsoft.com/office/powerpoint/2010/main" val="1279486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9520F-F92F-06E6-2659-532D5AA2E16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828810F-488E-155D-1863-AC3F6A142CD5}"/>
              </a:ext>
            </a:extLst>
          </p:cNvPr>
          <p:cNvSpPr txBox="1"/>
          <p:nvPr/>
        </p:nvSpPr>
        <p:spPr>
          <a:xfrm>
            <a:off x="256761" y="175906"/>
            <a:ext cx="11674928" cy="11079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MODEL FINDINGS</a:t>
            </a:r>
            <a:endParaRPr lang="en-US"/>
          </a:p>
          <a:p>
            <a:pPr marL="285750" indent="-285750">
              <a:buFont typeface="Arial"/>
              <a:buChar char="•"/>
            </a:pPr>
            <a:endParaRPr lang="en-US"/>
          </a:p>
          <a:p>
            <a:endParaRPr lang="en-US" sz="2400">
              <a:solidFill>
                <a:schemeClr val="bg1"/>
              </a:solidFill>
              <a:ea typeface="Calibri"/>
              <a:cs typeface="Calibri"/>
            </a:endParaRPr>
          </a:p>
        </p:txBody>
      </p:sp>
      <p:sp>
        <p:nvSpPr>
          <p:cNvPr id="2" name="TextBox 1">
            <a:extLst>
              <a:ext uri="{FF2B5EF4-FFF2-40B4-BE49-F238E27FC236}">
                <a16:creationId xmlns:a16="http://schemas.microsoft.com/office/drawing/2014/main" id="{7843A044-7922-40CA-D731-B6DD1C24A030}"/>
              </a:ext>
            </a:extLst>
          </p:cNvPr>
          <p:cNvSpPr txBox="1"/>
          <p:nvPr/>
        </p:nvSpPr>
        <p:spPr>
          <a:xfrm>
            <a:off x="256728" y="844235"/>
            <a:ext cx="11536721"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Calibri"/>
                <a:cs typeface="Calibri"/>
              </a:rPr>
              <a:t>CNN BASED</a:t>
            </a:r>
            <a:endParaRPr lang="en-US" sz="2000">
              <a:ea typeface="Calibri"/>
              <a:cs typeface="Calibri"/>
            </a:endParaRPr>
          </a:p>
          <a:p>
            <a:endParaRPr lang="en-US" sz="2000" b="1">
              <a:solidFill>
                <a:srgbClr val="000000"/>
              </a:solidFill>
              <a:latin typeface="Calibri"/>
              <a:ea typeface="Calibri"/>
              <a:cs typeface="Calibri"/>
            </a:endParaRPr>
          </a:p>
          <a:p>
            <a:pPr marL="285750" indent="-285750">
              <a:buFont typeface="Arial,Sans-Serif"/>
              <a:buChar char="•"/>
            </a:pPr>
            <a:r>
              <a:rPr lang="en-US" sz="2000">
                <a:solidFill>
                  <a:srgbClr val="242424"/>
                </a:solidFill>
                <a:latin typeface="Aptos Narrow"/>
                <a:ea typeface="Calibri"/>
                <a:cs typeface="Calibri"/>
              </a:rPr>
              <a:t>Superior performance of DenseNet-169 MLP with Dense Layers, particularly in configurations with optimized training parameters. Notably, models with moderate parameter sizes (e.g., 15M–20M) achieve higher public and private test scores, suggesting an optimal trade-off between model complexity and generalization. </a:t>
            </a:r>
            <a:endParaRPr lang="en-US" sz="2000">
              <a:solidFill>
                <a:srgbClr val="000000"/>
              </a:solidFill>
              <a:latin typeface="Aptos Narrow"/>
              <a:ea typeface="Calibri"/>
              <a:cs typeface="Calibri"/>
            </a:endParaRPr>
          </a:p>
          <a:p>
            <a:pPr marL="285750" indent="-285750">
              <a:buFont typeface="Arial,Sans-Serif"/>
              <a:buChar char="•"/>
            </a:pPr>
            <a:endParaRPr lang="en-US" sz="2000">
              <a:solidFill>
                <a:srgbClr val="242424"/>
              </a:solidFill>
              <a:latin typeface="Aptos Narrow"/>
              <a:ea typeface="Calibri"/>
              <a:cs typeface="Calibri"/>
            </a:endParaRPr>
          </a:p>
          <a:p>
            <a:pPr marL="285750" indent="-285750">
              <a:buFont typeface="Arial,Sans-Serif"/>
              <a:buChar char="•"/>
            </a:pPr>
            <a:r>
              <a:rPr lang="en-US" sz="2000">
                <a:solidFill>
                  <a:srgbClr val="242424"/>
                </a:solidFill>
                <a:latin typeface="Aptos Narrow"/>
                <a:ea typeface="Calibri"/>
                <a:cs typeface="Calibri"/>
              </a:rPr>
              <a:t>DenseNet-169 consistently outperforms ResNet-based architectures, likely due to its efficient feature propagation and reduced redundancy in learned representations. </a:t>
            </a:r>
            <a:endParaRPr lang="en-US" sz="2000">
              <a:solidFill>
                <a:srgbClr val="000000"/>
              </a:solidFill>
              <a:latin typeface="Aptos Narrow"/>
              <a:ea typeface="Calibri"/>
              <a:cs typeface="Calibri"/>
            </a:endParaRPr>
          </a:p>
          <a:p>
            <a:pPr marL="285750" indent="-285750">
              <a:buFont typeface="Arial,Sans-Serif"/>
              <a:buChar char="•"/>
            </a:pPr>
            <a:endParaRPr lang="en-US" sz="2000">
              <a:solidFill>
                <a:srgbClr val="242424"/>
              </a:solidFill>
              <a:latin typeface="Aptos Narrow"/>
              <a:ea typeface="Calibri"/>
              <a:cs typeface="Calibri"/>
            </a:endParaRPr>
          </a:p>
          <a:p>
            <a:pPr marL="285750" indent="-285750">
              <a:buFont typeface="Arial,Sans-Serif"/>
              <a:buChar char="•"/>
            </a:pPr>
            <a:r>
              <a:rPr lang="en-US" sz="2000">
                <a:solidFill>
                  <a:srgbClr val="242424"/>
                </a:solidFill>
                <a:latin typeface="Aptos Narrow"/>
                <a:ea typeface="Calibri"/>
                <a:cs typeface="Calibri"/>
              </a:rPr>
              <a:t>In contrast, ResNet variants, despite their deeper architectures and higher parameter counts (e.g., ResNet-101 with 50.2M parameters and ResNetV2-50 with 75.5M parameters), exhibit lower partial AUC scores. This suggests that excessive parameterization may lead to overfitting, reducing generalization performance on unseen data. </a:t>
            </a:r>
            <a:endParaRPr lang="en-US" sz="2000">
              <a:latin typeface="Aptos Narrow"/>
              <a:ea typeface="Calibri" panose="020F0502020204030204"/>
              <a:cs typeface="Calibri" panose="020F0502020204030204"/>
            </a:endParaRPr>
          </a:p>
          <a:p>
            <a:pPr marL="285750" indent="-285750">
              <a:buFont typeface="Arial,Sans-Serif"/>
              <a:buChar char="•"/>
            </a:pPr>
            <a:endParaRPr lang="en-US" sz="2000">
              <a:solidFill>
                <a:srgbClr val="242424"/>
              </a:solidFill>
              <a:latin typeface="Aptos Narrow"/>
              <a:ea typeface="Calibri"/>
              <a:cs typeface="Calibri"/>
            </a:endParaRPr>
          </a:p>
          <a:p>
            <a:pPr marL="285750" indent="-285750">
              <a:buFont typeface="Arial,Sans-Serif"/>
              <a:buChar char="•"/>
            </a:pPr>
            <a:endParaRPr lang="en-US" sz="2000">
              <a:ea typeface="Calibri"/>
              <a:cs typeface="Calibri"/>
            </a:endParaRPr>
          </a:p>
        </p:txBody>
      </p:sp>
    </p:spTree>
    <p:extLst>
      <p:ext uri="{BB962C8B-B14F-4D97-AF65-F5344CB8AC3E}">
        <p14:creationId xmlns:p14="http://schemas.microsoft.com/office/powerpoint/2010/main" val="2816290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6708F-E227-423B-FD54-7BCC1A54BA1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504ABD5-52FB-BDB2-3523-DBC70724E0E8}"/>
              </a:ext>
            </a:extLst>
          </p:cNvPr>
          <p:cNvSpPr txBox="1"/>
          <p:nvPr/>
        </p:nvSpPr>
        <p:spPr>
          <a:xfrm>
            <a:off x="256761" y="175906"/>
            <a:ext cx="11674928" cy="11079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MODEL FINDINGS</a:t>
            </a:r>
            <a:endParaRPr lang="en-US"/>
          </a:p>
          <a:p>
            <a:pPr marL="285750" indent="-285750">
              <a:buFont typeface="Arial"/>
              <a:buChar char="•"/>
            </a:pPr>
            <a:endParaRPr lang="en-US"/>
          </a:p>
          <a:p>
            <a:endParaRPr lang="en-US" sz="2400">
              <a:solidFill>
                <a:schemeClr val="bg1"/>
              </a:solidFill>
              <a:ea typeface="Calibri"/>
              <a:cs typeface="Calibri"/>
            </a:endParaRPr>
          </a:p>
        </p:txBody>
      </p:sp>
      <p:sp>
        <p:nvSpPr>
          <p:cNvPr id="2" name="TextBox 1">
            <a:extLst>
              <a:ext uri="{FF2B5EF4-FFF2-40B4-BE49-F238E27FC236}">
                <a16:creationId xmlns:a16="http://schemas.microsoft.com/office/drawing/2014/main" id="{B307790E-B4D5-F784-CB3C-5CCFD14220D7}"/>
              </a:ext>
            </a:extLst>
          </p:cNvPr>
          <p:cNvSpPr txBox="1"/>
          <p:nvPr/>
        </p:nvSpPr>
        <p:spPr>
          <a:xfrm>
            <a:off x="256728" y="844235"/>
            <a:ext cx="11536721"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Calibri"/>
                <a:cs typeface="Calibri"/>
              </a:rPr>
              <a:t>VISION TRANSFORMER BASED</a:t>
            </a:r>
            <a:endParaRPr lang="en-US" sz="2000">
              <a:ea typeface="Calibri"/>
              <a:cs typeface="Calibri"/>
            </a:endParaRPr>
          </a:p>
          <a:p>
            <a:endParaRPr lang="en-US" sz="2000" b="1">
              <a:solidFill>
                <a:srgbClr val="000000"/>
              </a:solidFill>
              <a:latin typeface="Calibri"/>
              <a:ea typeface="Calibri"/>
              <a:cs typeface="Calibri"/>
            </a:endParaRPr>
          </a:p>
          <a:p>
            <a:pPr marL="285750" indent="-285750">
              <a:buFont typeface="Arial,Sans-Serif"/>
              <a:buChar char="•"/>
            </a:pPr>
            <a:r>
              <a:rPr lang="en-US" sz="2000">
                <a:solidFill>
                  <a:srgbClr val="242424"/>
                </a:solidFill>
                <a:latin typeface="Aptos Narrow"/>
                <a:ea typeface="Calibri"/>
                <a:cs typeface="Calibri"/>
              </a:rPr>
              <a:t>Vision Transformer MLP with 23M parameters achieves the highest public test score (0.13676), while </a:t>
            </a:r>
            <a:r>
              <a:rPr lang="en-US" sz="2000" err="1">
                <a:solidFill>
                  <a:srgbClr val="242424"/>
                </a:solidFill>
                <a:latin typeface="Aptos Narrow"/>
                <a:ea typeface="Calibri"/>
                <a:cs typeface="Calibri"/>
              </a:rPr>
              <a:t>MedMamba</a:t>
            </a:r>
            <a:r>
              <a:rPr lang="en-US" sz="2000">
                <a:solidFill>
                  <a:srgbClr val="242424"/>
                </a:solidFill>
                <a:latin typeface="Aptos Narrow"/>
                <a:ea typeface="Calibri"/>
                <a:cs typeface="Calibri"/>
              </a:rPr>
              <a:t> with 14M parameters also performs competitively with a public score of 0.13613 and a private score of 0.1228. </a:t>
            </a:r>
            <a:r>
              <a:rPr lang="en-US" sz="2000" err="1">
                <a:solidFill>
                  <a:srgbClr val="242424"/>
                </a:solidFill>
                <a:latin typeface="Aptos Narrow"/>
                <a:ea typeface="Calibri"/>
                <a:cs typeface="Calibri"/>
              </a:rPr>
              <a:t>MedMamba</a:t>
            </a:r>
            <a:r>
              <a:rPr lang="en-US" sz="2000">
                <a:solidFill>
                  <a:srgbClr val="242424"/>
                </a:solidFill>
                <a:latin typeface="Aptos Narrow"/>
                <a:ea typeface="Calibri"/>
                <a:cs typeface="Calibri"/>
              </a:rPr>
              <a:t> consistently demonstrates strong performance across different configurations, suggesting its ability to effectively capture spatial dependencies while maintaining a relatively low parameter count. </a:t>
            </a:r>
            <a:endParaRPr lang="en-US" sz="2000">
              <a:solidFill>
                <a:srgbClr val="000000"/>
              </a:solidFill>
              <a:latin typeface="Aptos Narrow"/>
              <a:ea typeface="Calibri"/>
              <a:cs typeface="Calibri"/>
            </a:endParaRPr>
          </a:p>
          <a:p>
            <a:pPr marL="285750" indent="-285750">
              <a:buFont typeface="Arial,Sans-Serif"/>
              <a:buChar char="•"/>
            </a:pPr>
            <a:endParaRPr lang="en-US" sz="2000">
              <a:solidFill>
                <a:srgbClr val="242424"/>
              </a:solidFill>
              <a:latin typeface="Aptos Narrow"/>
              <a:ea typeface="Calibri"/>
              <a:cs typeface="Calibri"/>
            </a:endParaRPr>
          </a:p>
          <a:p>
            <a:pPr marL="285750" indent="-285750">
              <a:buFont typeface="Arial,Sans-Serif"/>
              <a:buChar char="•"/>
            </a:pPr>
            <a:r>
              <a:rPr lang="en-US" sz="2000">
                <a:solidFill>
                  <a:srgbClr val="242424"/>
                </a:solidFill>
                <a:latin typeface="Aptos Narrow"/>
                <a:ea typeface="Calibri"/>
                <a:cs typeface="Calibri"/>
              </a:rPr>
              <a:t>Vision Transformer MLP models also perform well, particularly with parameter sizes around 10M–23M, indicating that a moderate model size leads to improved generalization. </a:t>
            </a:r>
            <a:endParaRPr lang="en-US" sz="2000">
              <a:solidFill>
                <a:srgbClr val="000000"/>
              </a:solidFill>
              <a:latin typeface="Aptos Narrow"/>
              <a:ea typeface="Calibri"/>
              <a:cs typeface="Calibri"/>
            </a:endParaRPr>
          </a:p>
          <a:p>
            <a:pPr marL="285750" indent="-285750">
              <a:buFont typeface="Arial,Sans-Serif"/>
              <a:buChar char="•"/>
            </a:pPr>
            <a:endParaRPr lang="en-US" sz="2000">
              <a:solidFill>
                <a:srgbClr val="242424"/>
              </a:solidFill>
              <a:latin typeface="Aptos Narrow"/>
              <a:ea typeface="Calibri"/>
              <a:cs typeface="Calibri"/>
            </a:endParaRPr>
          </a:p>
          <a:p>
            <a:pPr marL="285750" indent="-285750">
              <a:buFont typeface="Arial,Sans-Serif"/>
              <a:buChar char="•"/>
            </a:pPr>
            <a:r>
              <a:rPr lang="en-US" sz="2000">
                <a:solidFill>
                  <a:srgbClr val="242424"/>
                </a:solidFill>
                <a:latin typeface="Aptos Narrow"/>
                <a:ea typeface="Calibri"/>
                <a:cs typeface="Calibri"/>
              </a:rPr>
              <a:t>Mobile </a:t>
            </a:r>
            <a:r>
              <a:rPr lang="en-US" sz="2000" err="1">
                <a:solidFill>
                  <a:srgbClr val="242424"/>
                </a:solidFill>
                <a:latin typeface="Aptos Narrow"/>
                <a:ea typeface="Calibri"/>
                <a:cs typeface="Calibri"/>
              </a:rPr>
              <a:t>ViT</a:t>
            </a:r>
            <a:r>
              <a:rPr lang="en-US" sz="2000">
                <a:solidFill>
                  <a:srgbClr val="242424"/>
                </a:solidFill>
                <a:latin typeface="Aptos Narrow"/>
                <a:ea typeface="Calibri"/>
                <a:cs typeface="Calibri"/>
              </a:rPr>
              <a:t> MLP models, though lightweight (1M–4M parameters), exhibit slightly lower scores, highlighting the trade-off between efficiency and predictive power. </a:t>
            </a:r>
            <a:endParaRPr lang="en-US" sz="2000">
              <a:solidFill>
                <a:srgbClr val="000000"/>
              </a:solidFill>
              <a:latin typeface="Aptos Narrow"/>
              <a:ea typeface="Calibri"/>
              <a:cs typeface="Calibri"/>
            </a:endParaRPr>
          </a:p>
          <a:p>
            <a:pPr marL="285750" indent="-285750">
              <a:buFont typeface="Arial,Sans-Serif"/>
              <a:buChar char="•"/>
            </a:pPr>
            <a:endParaRPr lang="en-US" sz="2000">
              <a:solidFill>
                <a:srgbClr val="242424"/>
              </a:solidFill>
              <a:latin typeface="Aptos Narrow"/>
              <a:ea typeface="Calibri"/>
              <a:cs typeface="Calibri"/>
            </a:endParaRPr>
          </a:p>
          <a:p>
            <a:pPr marL="285750" indent="-285750">
              <a:buFont typeface="Arial,Sans-Serif"/>
              <a:buChar char="•"/>
            </a:pPr>
            <a:r>
              <a:rPr lang="en-US" sz="2000">
                <a:solidFill>
                  <a:srgbClr val="242424"/>
                </a:solidFill>
                <a:latin typeface="Aptos Narrow"/>
                <a:ea typeface="Calibri"/>
                <a:cs typeface="Calibri"/>
              </a:rPr>
              <a:t>Additionally, Vision Transformer MLP models with significantly reduced parameters (0.8M) show a substantial drop in performance, reinforcing the necessity of sufficient model capacity to learn meaningful representations.</a:t>
            </a:r>
            <a:endParaRPr lang="en-US" sz="2000">
              <a:latin typeface="Aptos Narrow"/>
              <a:ea typeface="Calibri" panose="020F0502020204030204"/>
              <a:cs typeface="Calibri" panose="020F0502020204030204"/>
            </a:endParaRPr>
          </a:p>
          <a:p>
            <a:endParaRPr lang="en-US">
              <a:solidFill>
                <a:srgbClr val="000000"/>
              </a:solidFill>
              <a:latin typeface="Calibri"/>
              <a:ea typeface="Calibri"/>
              <a:cs typeface="Calibri"/>
            </a:endParaRPr>
          </a:p>
          <a:p>
            <a:endParaRPr lang="en-US" sz="1600" b="1">
              <a:ea typeface="Calibri"/>
              <a:cs typeface="Calibri"/>
            </a:endParaRPr>
          </a:p>
        </p:txBody>
      </p:sp>
    </p:spTree>
    <p:extLst>
      <p:ext uri="{BB962C8B-B14F-4D97-AF65-F5344CB8AC3E}">
        <p14:creationId xmlns:p14="http://schemas.microsoft.com/office/powerpoint/2010/main" val="2409090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0B8A38-70DC-F5A3-F54D-E34F37ED18DF}"/>
              </a:ext>
            </a:extLst>
          </p:cNvPr>
          <p:cNvSpPr txBox="1"/>
          <p:nvPr/>
        </p:nvSpPr>
        <p:spPr>
          <a:xfrm>
            <a:off x="3943500" y="2924893"/>
            <a:ext cx="398278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ea typeface="Calibri"/>
                <a:cs typeface="Calibri"/>
              </a:rPr>
              <a:t>THANK YOU</a:t>
            </a:r>
          </a:p>
        </p:txBody>
      </p:sp>
    </p:spTree>
    <p:extLst>
      <p:ext uri="{BB962C8B-B14F-4D97-AF65-F5344CB8AC3E}">
        <p14:creationId xmlns:p14="http://schemas.microsoft.com/office/powerpoint/2010/main" val="281923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F1818C-9E60-7F5F-27E6-DF18281591FF}"/>
              </a:ext>
            </a:extLst>
          </p:cNvPr>
          <p:cNvSpPr>
            <a:spLocks noGrp="1"/>
          </p:cNvSpPr>
          <p:nvPr>
            <p:ph idx="1"/>
          </p:nvPr>
        </p:nvSpPr>
        <p:spPr>
          <a:xfrm>
            <a:off x="3824051" y="2703944"/>
            <a:ext cx="3717392" cy="725056"/>
          </a:xfrm>
        </p:spPr>
        <p:txBody>
          <a:bodyPr/>
          <a:lstStyle/>
          <a:p>
            <a:pPr marL="0" indent="0">
              <a:buNone/>
            </a:pPr>
            <a:r>
              <a:rPr lang="en-US" sz="5400" b="1" dirty="0"/>
              <a:t>APPENDIX</a:t>
            </a:r>
          </a:p>
        </p:txBody>
      </p:sp>
    </p:spTree>
    <p:extLst>
      <p:ext uri="{BB962C8B-B14F-4D97-AF65-F5344CB8AC3E}">
        <p14:creationId xmlns:p14="http://schemas.microsoft.com/office/powerpoint/2010/main" val="4231159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892423-43E4-3709-49A1-70837CF37731}"/>
              </a:ext>
            </a:extLst>
          </p:cNvPr>
          <p:cNvSpPr>
            <a:spLocks noGrp="1"/>
          </p:cNvSpPr>
          <p:nvPr>
            <p:ph idx="1"/>
          </p:nvPr>
        </p:nvSpPr>
        <p:spPr/>
        <p:txBody>
          <a:bodyPr/>
          <a:lstStyle/>
          <a:p>
            <a:pPr marL="0" indent="0">
              <a:buNone/>
            </a:pPr>
            <a:r>
              <a:rPr lang="en-IN" b="1" dirty="0"/>
              <a:t>ISIC Skin lesion classification </a:t>
            </a:r>
          </a:p>
          <a:p>
            <a:pPr marL="0" indent="0">
              <a:buNone/>
            </a:pPr>
            <a:r>
              <a:rPr lang="en-US" sz="2000" b="1" dirty="0"/>
              <a:t>Motivation :</a:t>
            </a:r>
            <a:endParaRPr lang="en-US" sz="3600" b="1" dirty="0"/>
          </a:p>
          <a:p>
            <a:pPr>
              <a:buFont typeface="Arial" panose="020B0604020202020204" pitchFamily="34" charset="0"/>
              <a:buChar char="•"/>
            </a:pPr>
            <a:r>
              <a:rPr lang="en-US" sz="1800" dirty="0"/>
              <a:t>Improve diagnostic accuracy for melanoma detection using deep learning.</a:t>
            </a:r>
          </a:p>
          <a:p>
            <a:r>
              <a:rPr lang="en-US" sz="1800" dirty="0"/>
              <a:t>Address challenges like class imbalance, image quality, and lesion localization.</a:t>
            </a:r>
          </a:p>
          <a:p>
            <a:endParaRPr lang="en-US" sz="2800" dirty="0"/>
          </a:p>
          <a:p>
            <a:pPr marL="0" indent="0">
              <a:buNone/>
            </a:pPr>
            <a:r>
              <a:rPr lang="en-IN" sz="2400" b="1" dirty="0"/>
              <a:t>Approach :</a:t>
            </a:r>
            <a:endParaRPr lang="en-IN" b="1" dirty="0"/>
          </a:p>
          <a:p>
            <a:pPr marL="0" indent="0">
              <a:lnSpc>
                <a:spcPct val="100000"/>
              </a:lnSpc>
              <a:spcBef>
                <a:spcPts val="0"/>
              </a:spcBef>
              <a:buNone/>
              <a:defRPr/>
            </a:pPr>
            <a:r>
              <a:rPr kumimoji="0" lang="en-IN" sz="2800" b="0" i="0" u="none" strike="noStrike" kern="1200" cap="none" spc="0" normalizeH="0" baseline="0" dirty="0">
                <a:ln>
                  <a:noFill/>
                </a:ln>
                <a:solidFill>
                  <a:prstClr val="black"/>
                </a:solidFill>
                <a:effectLst/>
                <a:uLnTx/>
                <a:uFillTx/>
                <a:latin typeface="Calibri"/>
                <a:ea typeface="Calibri"/>
                <a:cs typeface="Times New Roman"/>
              </a:rPr>
              <a:t>      </a:t>
            </a:r>
            <a:endParaRPr lang="en-IN" sz="1800" b="0" i="0" u="none" strike="noStrike" kern="1200" cap="none" spc="0" normalizeH="0" baseline="0" dirty="0">
              <a:ln>
                <a:noFill/>
              </a:ln>
              <a:solidFill>
                <a:prstClr val="black"/>
              </a:solidFill>
              <a:effectLst/>
              <a:uLnTx/>
              <a:uFillTx/>
              <a:latin typeface="Calibri"/>
              <a:ea typeface="Calibri"/>
              <a:cs typeface="Times New Roman"/>
            </a:endParaRPr>
          </a:p>
          <a:p>
            <a:pPr>
              <a:lnSpc>
                <a:spcPct val="100000"/>
              </a:lnSpc>
              <a:spcBef>
                <a:spcPts val="0"/>
              </a:spcBef>
              <a:defRPr/>
            </a:pPr>
            <a:r>
              <a:rPr kumimoji="0" lang="en-IN" sz="1800" b="0" i="0" u="none" strike="noStrike" kern="1200" cap="none" spc="0" normalizeH="0" baseline="0" noProof="0" dirty="0" err="1">
                <a:ln>
                  <a:noFill/>
                </a:ln>
                <a:solidFill>
                  <a:prstClr val="black"/>
                </a:solidFill>
                <a:effectLst/>
                <a:uLnTx/>
                <a:uFillTx/>
                <a:latin typeface="Calibri"/>
                <a:ea typeface="Calibri"/>
                <a:cs typeface="Times New Roman"/>
              </a:rPr>
              <a:t>UNet</a:t>
            </a:r>
            <a:r>
              <a:rPr kumimoji="0" lang="en-IN" sz="1800" b="0" i="0" u="none" strike="noStrike" kern="1200" cap="none" spc="0" normalizeH="0" baseline="0" noProof="0" dirty="0">
                <a:ln>
                  <a:noFill/>
                </a:ln>
                <a:solidFill>
                  <a:prstClr val="black"/>
                </a:solidFill>
                <a:effectLst/>
                <a:uLnTx/>
                <a:uFillTx/>
                <a:latin typeface="Calibri"/>
                <a:ea typeface="Calibri"/>
                <a:cs typeface="Times New Roman"/>
              </a:rPr>
              <a:t> segmentation for acquiring Region of Interest.</a:t>
            </a:r>
            <a:endParaRPr lang="en-IN" sz="1800" dirty="0">
              <a:solidFill>
                <a:prstClr val="black"/>
              </a:solidFill>
              <a:latin typeface="Calibri"/>
              <a:ea typeface="Calibri"/>
              <a:cs typeface="Times New Roman"/>
            </a:endParaRPr>
          </a:p>
          <a:p>
            <a:pPr>
              <a:lnSpc>
                <a:spcPct val="100000"/>
              </a:lnSpc>
              <a:spcBef>
                <a:spcPts val="0"/>
              </a:spcBef>
              <a:defRPr/>
            </a:pPr>
            <a:r>
              <a:rPr kumimoji="0" lang="en-IN" sz="1800" b="0" i="0" u="none" strike="noStrike" kern="1200" cap="none" spc="0" normalizeH="0" baseline="0" noProof="0" dirty="0">
                <a:ln>
                  <a:noFill/>
                </a:ln>
                <a:solidFill>
                  <a:prstClr val="black"/>
                </a:solidFill>
                <a:effectLst/>
                <a:uLnTx/>
                <a:uFillTx/>
                <a:latin typeface="Calibri"/>
                <a:ea typeface="Calibri"/>
                <a:cs typeface="Times New Roman"/>
              </a:rPr>
              <a:t>Orb feature extraction and </a:t>
            </a:r>
            <a:r>
              <a:rPr kumimoji="0" lang="en-IN" sz="1800" b="0" i="0" u="none" strike="noStrike" kern="1200" cap="none" spc="0" normalizeH="0" baseline="0" noProof="0" dirty="0" err="1">
                <a:ln>
                  <a:noFill/>
                </a:ln>
                <a:solidFill>
                  <a:prstClr val="black"/>
                </a:solidFill>
                <a:effectLst/>
                <a:uLnTx/>
                <a:uFillTx/>
                <a:latin typeface="Calibri"/>
                <a:ea typeface="Calibri"/>
                <a:cs typeface="Times New Roman"/>
              </a:rPr>
              <a:t>xgBoost</a:t>
            </a:r>
            <a:r>
              <a:rPr kumimoji="0" lang="en-IN" sz="1800" b="0" i="0" u="none" strike="noStrike" kern="1200" cap="none" spc="0" normalizeH="0" baseline="0" noProof="0" dirty="0">
                <a:ln>
                  <a:noFill/>
                </a:ln>
                <a:solidFill>
                  <a:prstClr val="black"/>
                </a:solidFill>
                <a:effectLst/>
                <a:uLnTx/>
                <a:uFillTx/>
                <a:latin typeface="Calibri"/>
                <a:ea typeface="Calibri"/>
                <a:cs typeface="Times New Roman"/>
              </a:rPr>
              <a:t> model. </a:t>
            </a:r>
            <a:endParaRPr lang="en-IN" sz="1800" dirty="0">
              <a:solidFill>
                <a:prstClr val="black"/>
              </a:solidFill>
              <a:latin typeface="Calibri"/>
              <a:ea typeface="Calibri"/>
              <a:cs typeface="Times New Roman"/>
            </a:endParaRPr>
          </a:p>
          <a:p>
            <a:pPr>
              <a:lnSpc>
                <a:spcPct val="100000"/>
              </a:lnSpc>
              <a:spcBef>
                <a:spcPts val="0"/>
              </a:spcBef>
              <a:defRPr/>
            </a:pPr>
            <a:r>
              <a:rPr kumimoji="0" lang="en-IN" sz="1800" b="0" i="0" u="none" strike="noStrike" kern="1200" cap="none" spc="0" normalizeH="0" baseline="0" noProof="0" dirty="0">
                <a:ln>
                  <a:noFill/>
                </a:ln>
                <a:solidFill>
                  <a:prstClr val="black"/>
                </a:solidFill>
                <a:effectLst/>
                <a:uLnTx/>
                <a:uFillTx/>
                <a:latin typeface="Calibri"/>
                <a:ea typeface="Calibri"/>
                <a:cs typeface="Times New Roman"/>
              </a:rPr>
              <a:t>DCNN feature extraction then feature fusion with ORB features using Hadamard Product and Attention based feature fusion techniques.</a:t>
            </a:r>
            <a:r>
              <a:rPr kumimoji="0" lang="en-IN" sz="2800" b="0" i="0" u="none" strike="noStrike" kern="1200" cap="none" spc="0" normalizeH="0" baseline="0" noProof="0" dirty="0">
                <a:ln>
                  <a:noFill/>
                </a:ln>
                <a:solidFill>
                  <a:prstClr val="black"/>
                </a:solidFill>
                <a:effectLst/>
                <a:uLnTx/>
                <a:uFillTx/>
                <a:latin typeface="Calibri"/>
                <a:ea typeface="Calibri"/>
                <a:cs typeface="Times New Roman"/>
              </a:rPr>
              <a:t> </a:t>
            </a:r>
            <a:endParaRPr lang="en-IN" sz="2800" b="0" i="0" u="none" strike="noStrike" kern="1200" cap="none" spc="0" normalizeH="0" baseline="0" noProof="0" dirty="0">
              <a:ln>
                <a:noFill/>
              </a:ln>
              <a:solidFill>
                <a:prstClr val="black"/>
              </a:solidFill>
              <a:effectLst/>
              <a:uLnTx/>
              <a:uFillTx/>
              <a:latin typeface="Calibri"/>
              <a:ea typeface="Calibri"/>
              <a:cs typeface="Times New Roman"/>
            </a:endParaRPr>
          </a:p>
          <a:p>
            <a:pPr marL="0" indent="0">
              <a:buNone/>
            </a:pPr>
            <a:endParaRPr lang="en-IN" dirty="0"/>
          </a:p>
          <a:p>
            <a:pPr marL="0" indent="0">
              <a:buNone/>
            </a:pPr>
            <a:endParaRPr lang="en-IN" dirty="0"/>
          </a:p>
          <a:p>
            <a:pPr marL="0" indent="0">
              <a:buNone/>
            </a:pPr>
            <a:endParaRPr lang="en-IN" dirty="0"/>
          </a:p>
          <a:p>
            <a:pPr marL="0" indent="0">
              <a:buNone/>
            </a:pPr>
            <a:endParaRPr lang="en-US" dirty="0"/>
          </a:p>
        </p:txBody>
      </p:sp>
      <p:sp>
        <p:nvSpPr>
          <p:cNvPr id="3" name="TextBox 2">
            <a:extLst>
              <a:ext uri="{FF2B5EF4-FFF2-40B4-BE49-F238E27FC236}">
                <a16:creationId xmlns:a16="http://schemas.microsoft.com/office/drawing/2014/main" id="{194DD802-C553-78DD-9414-AE534E499AA2}"/>
              </a:ext>
            </a:extLst>
          </p:cNvPr>
          <p:cNvSpPr txBox="1"/>
          <p:nvPr/>
        </p:nvSpPr>
        <p:spPr>
          <a:xfrm>
            <a:off x="3506771" y="56933"/>
            <a:ext cx="4355184" cy="523220"/>
          </a:xfrm>
          <a:prstGeom prst="rect">
            <a:avLst/>
          </a:prstGeom>
          <a:noFill/>
        </p:spPr>
        <p:txBody>
          <a:bodyPr wrap="square" rtlCol="0">
            <a:spAutoFit/>
          </a:bodyPr>
          <a:lstStyle/>
          <a:p>
            <a:pPr algn="ctr"/>
            <a:r>
              <a:rPr lang="en-US" sz="2800" dirty="0">
                <a:solidFill>
                  <a:schemeClr val="bg1"/>
                </a:solidFill>
              </a:rPr>
              <a:t>PHASE -1 WORK</a:t>
            </a:r>
            <a:endParaRPr lang="en-US" dirty="0">
              <a:solidFill>
                <a:schemeClr val="bg1"/>
              </a:solidFill>
            </a:endParaRPr>
          </a:p>
        </p:txBody>
      </p:sp>
    </p:spTree>
    <p:extLst>
      <p:ext uri="{BB962C8B-B14F-4D97-AF65-F5344CB8AC3E}">
        <p14:creationId xmlns:p14="http://schemas.microsoft.com/office/powerpoint/2010/main" val="65470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892423-43E4-3709-49A1-70837CF37731}"/>
              </a:ext>
            </a:extLst>
          </p:cNvPr>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US" dirty="0"/>
          </a:p>
        </p:txBody>
      </p:sp>
      <p:sp>
        <p:nvSpPr>
          <p:cNvPr id="3" name="TextBox 2">
            <a:extLst>
              <a:ext uri="{FF2B5EF4-FFF2-40B4-BE49-F238E27FC236}">
                <a16:creationId xmlns:a16="http://schemas.microsoft.com/office/drawing/2014/main" id="{194DD802-C553-78DD-9414-AE534E499AA2}"/>
              </a:ext>
            </a:extLst>
          </p:cNvPr>
          <p:cNvSpPr txBox="1"/>
          <p:nvPr/>
        </p:nvSpPr>
        <p:spPr>
          <a:xfrm>
            <a:off x="3506771" y="56933"/>
            <a:ext cx="4355184" cy="523220"/>
          </a:xfrm>
          <a:prstGeom prst="rect">
            <a:avLst/>
          </a:prstGeom>
          <a:noFill/>
        </p:spPr>
        <p:txBody>
          <a:bodyPr wrap="square" rtlCol="0">
            <a:spAutoFit/>
          </a:bodyPr>
          <a:lstStyle/>
          <a:p>
            <a:pPr algn="ctr"/>
            <a:r>
              <a:rPr lang="en-US" sz="2800" dirty="0">
                <a:solidFill>
                  <a:schemeClr val="bg1"/>
                </a:solidFill>
              </a:rPr>
              <a:t>PHASE -1 WORK</a:t>
            </a:r>
            <a:endParaRPr lang="en-US" dirty="0">
              <a:solidFill>
                <a:schemeClr val="bg1"/>
              </a:solidFill>
            </a:endParaRPr>
          </a:p>
        </p:txBody>
      </p:sp>
      <p:sp>
        <p:nvSpPr>
          <p:cNvPr id="4" name="TextBox 3">
            <a:extLst>
              <a:ext uri="{FF2B5EF4-FFF2-40B4-BE49-F238E27FC236}">
                <a16:creationId xmlns:a16="http://schemas.microsoft.com/office/drawing/2014/main" id="{43E117E1-9794-DB12-B3A7-95A904872CD2}"/>
              </a:ext>
            </a:extLst>
          </p:cNvPr>
          <p:cNvSpPr txBox="1"/>
          <p:nvPr/>
        </p:nvSpPr>
        <p:spPr>
          <a:xfrm>
            <a:off x="188537" y="914400"/>
            <a:ext cx="4788816" cy="5909310"/>
          </a:xfrm>
          <a:prstGeom prst="rect">
            <a:avLst/>
          </a:prstGeom>
          <a:noFill/>
        </p:spPr>
        <p:txBody>
          <a:bodyPr wrap="square" rtlCol="0">
            <a:spAutoFit/>
          </a:bodyPr>
          <a:lstStyle/>
          <a:p>
            <a:pPr marL="0" indent="0">
              <a:buNone/>
            </a:pPr>
            <a:r>
              <a:rPr lang="en-IN" sz="1800" b="1" dirty="0"/>
              <a:t>Base Architectures</a:t>
            </a:r>
            <a:r>
              <a:rPr lang="en-IN" sz="1800" dirty="0"/>
              <a:t>:</a:t>
            </a:r>
          </a:p>
          <a:p>
            <a:pPr>
              <a:buFont typeface="Arial" panose="020B0604020202020204" pitchFamily="34" charset="0"/>
              <a:buChar char="•"/>
            </a:pPr>
            <a:r>
              <a:rPr lang="en-IN" sz="1800" dirty="0"/>
              <a:t>Input: RGB images resized to 224×224</a:t>
            </a:r>
          </a:p>
          <a:p>
            <a:pPr>
              <a:buFont typeface="Arial" panose="020B0604020202020204" pitchFamily="34" charset="0"/>
              <a:buChar char="•"/>
            </a:pPr>
            <a:r>
              <a:rPr lang="en-IN" sz="1800" dirty="0"/>
              <a:t>Models: Mask R-CNN for lesion segmentation, </a:t>
            </a:r>
            <a:r>
              <a:rPr lang="en-IN" sz="1800" dirty="0" err="1"/>
              <a:t>EfficientNet</a:t>
            </a:r>
            <a:r>
              <a:rPr lang="en-IN" sz="1800" dirty="0"/>
              <a:t> for feature extraction.</a:t>
            </a:r>
          </a:p>
          <a:p>
            <a:pPr>
              <a:buFont typeface="Arial" panose="020B0604020202020204" pitchFamily="34" charset="0"/>
              <a:buChar char="•"/>
            </a:pPr>
            <a:r>
              <a:rPr lang="en-IN" sz="1800" dirty="0"/>
              <a:t>Classification: Dense Neural Network (DNN).</a:t>
            </a:r>
          </a:p>
          <a:p>
            <a:pPr>
              <a:buFont typeface="Arial" panose="020B0604020202020204" pitchFamily="34" charset="0"/>
              <a:buChar char="•"/>
            </a:pPr>
            <a:endParaRPr lang="en-IN" sz="1800" dirty="0"/>
          </a:p>
          <a:p>
            <a:pPr marL="0" indent="0">
              <a:buNone/>
            </a:pPr>
            <a:r>
              <a:rPr lang="en-IN" sz="1800" b="1" dirty="0"/>
              <a:t>Novel Approaches</a:t>
            </a:r>
            <a:r>
              <a:rPr lang="en-IN" sz="1800" dirty="0"/>
              <a:t>:</a:t>
            </a:r>
          </a:p>
          <a:p>
            <a:pPr>
              <a:buFont typeface="Arial" panose="020B0604020202020204" pitchFamily="34" charset="0"/>
              <a:buChar char="•"/>
            </a:pPr>
            <a:r>
              <a:rPr lang="en-IN" sz="1800" dirty="0"/>
              <a:t>Feature fusion: Combines image features (DCNN).Cross-validation: 5-fold Stratified Group </a:t>
            </a:r>
            <a:r>
              <a:rPr lang="en-IN" sz="1800" dirty="0" err="1"/>
              <a:t>KFold</a:t>
            </a:r>
            <a:r>
              <a:rPr lang="en-IN" sz="1800" dirty="0"/>
              <a:t> for robust evaluation.</a:t>
            </a:r>
          </a:p>
          <a:p>
            <a:pPr>
              <a:buFont typeface="Arial" panose="020B0604020202020204" pitchFamily="34" charset="0"/>
              <a:buChar char="•"/>
            </a:pPr>
            <a:r>
              <a:rPr lang="en-IN" sz="1800" dirty="0"/>
              <a:t>Advanced data augmentation techniques for class imbalance mitigation.</a:t>
            </a:r>
          </a:p>
          <a:p>
            <a:pPr>
              <a:buFont typeface="Arial" panose="020B0604020202020204" pitchFamily="34" charset="0"/>
              <a:buChar char="•"/>
            </a:pPr>
            <a:endParaRPr lang="en-IN" sz="1800" dirty="0"/>
          </a:p>
          <a:p>
            <a:pPr marL="0" indent="0">
              <a:buNone/>
            </a:pPr>
            <a:r>
              <a:rPr lang="en-IN" sz="1800" b="1" dirty="0"/>
              <a:t>Workflow</a:t>
            </a:r>
            <a:r>
              <a:rPr lang="en-IN" sz="1800" dirty="0"/>
              <a:t>:</a:t>
            </a:r>
          </a:p>
          <a:p>
            <a:pPr>
              <a:buFont typeface="Arial" panose="020B0604020202020204" pitchFamily="34" charset="0"/>
              <a:buChar char="•"/>
            </a:pPr>
            <a:r>
              <a:rPr lang="en-IN" sz="1800" dirty="0" err="1"/>
              <a:t>Preprocess</a:t>
            </a:r>
            <a:r>
              <a:rPr lang="en-IN" sz="1800" dirty="0"/>
              <a:t> data (resize, normalize, augment).</a:t>
            </a:r>
          </a:p>
          <a:p>
            <a:pPr>
              <a:buFont typeface="Arial" panose="020B0604020202020204" pitchFamily="34" charset="0"/>
              <a:buChar char="•"/>
            </a:pPr>
            <a:r>
              <a:rPr lang="en-IN" sz="1800" dirty="0"/>
              <a:t>Segment lesions with Mask R-CNN.</a:t>
            </a:r>
          </a:p>
          <a:p>
            <a:pPr>
              <a:buFont typeface="Arial" panose="020B0604020202020204" pitchFamily="34" charset="0"/>
              <a:buChar char="•"/>
            </a:pPr>
            <a:r>
              <a:rPr lang="en-IN" sz="1800" dirty="0"/>
              <a:t>Extract features (</a:t>
            </a:r>
            <a:r>
              <a:rPr lang="en-IN" sz="1800" dirty="0" err="1"/>
              <a:t>EfficientNet</a:t>
            </a:r>
            <a:r>
              <a:rPr lang="en-IN" sz="1800" dirty="0"/>
              <a:t>) and combine with metadata.</a:t>
            </a:r>
          </a:p>
          <a:p>
            <a:pPr>
              <a:buFont typeface="Arial" panose="020B0604020202020204" pitchFamily="34" charset="0"/>
              <a:buChar char="•"/>
            </a:pPr>
            <a:r>
              <a:rPr lang="en-IN" sz="1800" dirty="0"/>
              <a:t>Classify using DNN and GBDT ensemble models.</a:t>
            </a:r>
          </a:p>
          <a:p>
            <a:endParaRPr lang="en-IN" sz="1800" dirty="0"/>
          </a:p>
          <a:p>
            <a:endParaRPr lang="en-US" dirty="0"/>
          </a:p>
        </p:txBody>
      </p:sp>
      <p:pic>
        <p:nvPicPr>
          <p:cNvPr id="5" name="Picture 4">
            <a:extLst>
              <a:ext uri="{FF2B5EF4-FFF2-40B4-BE49-F238E27FC236}">
                <a16:creationId xmlns:a16="http://schemas.microsoft.com/office/drawing/2014/main" id="{B535ABBE-CDF3-8061-3862-54EEF0E2C489}"/>
              </a:ext>
            </a:extLst>
          </p:cNvPr>
          <p:cNvPicPr>
            <a:picLocks noChangeAspect="1"/>
          </p:cNvPicPr>
          <p:nvPr/>
        </p:nvPicPr>
        <p:blipFill>
          <a:blip r:embed="rId2"/>
          <a:stretch>
            <a:fillRect/>
          </a:stretch>
        </p:blipFill>
        <p:spPr>
          <a:xfrm>
            <a:off x="5421386" y="914400"/>
            <a:ext cx="5212049" cy="2667786"/>
          </a:xfrm>
          <a:prstGeom prst="rect">
            <a:avLst/>
          </a:prstGeom>
        </p:spPr>
      </p:pic>
      <p:pic>
        <p:nvPicPr>
          <p:cNvPr id="6" name="Picture 5">
            <a:extLst>
              <a:ext uri="{FF2B5EF4-FFF2-40B4-BE49-F238E27FC236}">
                <a16:creationId xmlns:a16="http://schemas.microsoft.com/office/drawing/2014/main" id="{67A3146C-8619-C0C0-6019-921FF6F21D33}"/>
              </a:ext>
            </a:extLst>
          </p:cNvPr>
          <p:cNvPicPr>
            <a:picLocks noChangeAspect="1"/>
          </p:cNvPicPr>
          <p:nvPr/>
        </p:nvPicPr>
        <p:blipFill>
          <a:blip r:embed="rId3"/>
          <a:stretch>
            <a:fillRect/>
          </a:stretch>
        </p:blipFill>
        <p:spPr>
          <a:xfrm>
            <a:off x="6369386" y="3668644"/>
            <a:ext cx="4524848" cy="2412493"/>
          </a:xfrm>
          <a:prstGeom prst="rect">
            <a:avLst/>
          </a:prstGeom>
        </p:spPr>
      </p:pic>
    </p:spTree>
    <p:extLst>
      <p:ext uri="{BB962C8B-B14F-4D97-AF65-F5344CB8AC3E}">
        <p14:creationId xmlns:p14="http://schemas.microsoft.com/office/powerpoint/2010/main" val="4111340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892423-43E4-3709-49A1-70837CF37731}"/>
              </a:ext>
            </a:extLst>
          </p:cNvPr>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US" dirty="0"/>
          </a:p>
        </p:txBody>
      </p:sp>
      <p:sp>
        <p:nvSpPr>
          <p:cNvPr id="3" name="TextBox 2">
            <a:extLst>
              <a:ext uri="{FF2B5EF4-FFF2-40B4-BE49-F238E27FC236}">
                <a16:creationId xmlns:a16="http://schemas.microsoft.com/office/drawing/2014/main" id="{194DD802-C553-78DD-9414-AE534E499AA2}"/>
              </a:ext>
            </a:extLst>
          </p:cNvPr>
          <p:cNvSpPr txBox="1"/>
          <p:nvPr/>
        </p:nvSpPr>
        <p:spPr>
          <a:xfrm>
            <a:off x="3506771" y="56933"/>
            <a:ext cx="4355184" cy="523220"/>
          </a:xfrm>
          <a:prstGeom prst="rect">
            <a:avLst/>
          </a:prstGeom>
          <a:noFill/>
        </p:spPr>
        <p:txBody>
          <a:bodyPr wrap="square" rtlCol="0">
            <a:spAutoFit/>
          </a:bodyPr>
          <a:lstStyle/>
          <a:p>
            <a:pPr algn="ctr"/>
            <a:r>
              <a:rPr lang="en-US" sz="2800" dirty="0">
                <a:solidFill>
                  <a:schemeClr val="bg1"/>
                </a:solidFill>
              </a:rPr>
              <a:t>PHASE -1 WORK</a:t>
            </a:r>
            <a:endParaRPr lang="en-US" dirty="0">
              <a:solidFill>
                <a:schemeClr val="bg1"/>
              </a:solidFill>
            </a:endParaRPr>
          </a:p>
        </p:txBody>
      </p:sp>
      <p:sp>
        <p:nvSpPr>
          <p:cNvPr id="4" name="TextBox 3">
            <a:extLst>
              <a:ext uri="{FF2B5EF4-FFF2-40B4-BE49-F238E27FC236}">
                <a16:creationId xmlns:a16="http://schemas.microsoft.com/office/drawing/2014/main" id="{4449CD58-E642-8528-743E-E17F1EA6E33C}"/>
              </a:ext>
            </a:extLst>
          </p:cNvPr>
          <p:cNvSpPr txBox="1"/>
          <p:nvPr/>
        </p:nvSpPr>
        <p:spPr>
          <a:xfrm>
            <a:off x="160256" y="811462"/>
            <a:ext cx="3553905" cy="707886"/>
          </a:xfrm>
          <a:prstGeom prst="rect">
            <a:avLst/>
          </a:prstGeom>
          <a:noFill/>
        </p:spPr>
        <p:txBody>
          <a:bodyPr wrap="square" rtlCol="0">
            <a:spAutoFit/>
          </a:bodyPr>
          <a:lstStyle/>
          <a:p>
            <a:r>
              <a:rPr kumimoji="0" lang="en-IN" sz="4000" b="0" i="0" u="none" strike="noStrike" kern="1200" cap="all" spc="30" normalizeH="0" baseline="0" noProof="0">
                <a:ln>
                  <a:noFill/>
                </a:ln>
                <a:solidFill>
                  <a:srgbClr val="000000"/>
                </a:solidFill>
                <a:effectLst/>
                <a:uLnTx/>
                <a:uFillTx/>
                <a:latin typeface="Univers Condensed"/>
                <a:ea typeface="+mj-ea"/>
                <a:cs typeface="+mj-cs"/>
              </a:rPr>
              <a:t>results</a:t>
            </a:r>
            <a:endParaRPr lang="en-US" dirty="0"/>
          </a:p>
        </p:txBody>
      </p:sp>
      <p:pic>
        <p:nvPicPr>
          <p:cNvPr id="6" name="Content Placeholder 3">
            <a:extLst>
              <a:ext uri="{FF2B5EF4-FFF2-40B4-BE49-F238E27FC236}">
                <a16:creationId xmlns:a16="http://schemas.microsoft.com/office/drawing/2014/main" id="{090A594A-5A30-F4E2-268A-0CE269AA6DBF}"/>
              </a:ext>
            </a:extLst>
          </p:cNvPr>
          <p:cNvPicPr>
            <a:picLocks noChangeAspect="1"/>
          </p:cNvPicPr>
          <p:nvPr/>
        </p:nvPicPr>
        <p:blipFill>
          <a:blip r:embed="rId2"/>
          <a:stretch>
            <a:fillRect/>
          </a:stretch>
        </p:blipFill>
        <p:spPr>
          <a:xfrm>
            <a:off x="294445" y="1855858"/>
            <a:ext cx="5801555" cy="2780151"/>
          </a:xfrm>
          <a:prstGeom prst="rect">
            <a:avLst/>
          </a:prstGeom>
        </p:spPr>
      </p:pic>
      <p:pic>
        <p:nvPicPr>
          <p:cNvPr id="7" name="Picture 6">
            <a:extLst>
              <a:ext uri="{FF2B5EF4-FFF2-40B4-BE49-F238E27FC236}">
                <a16:creationId xmlns:a16="http://schemas.microsoft.com/office/drawing/2014/main" id="{343A2A71-A785-6DB6-DCAF-1BAF1E9A2A6E}"/>
              </a:ext>
            </a:extLst>
          </p:cNvPr>
          <p:cNvPicPr>
            <a:picLocks noChangeAspect="1"/>
          </p:cNvPicPr>
          <p:nvPr/>
        </p:nvPicPr>
        <p:blipFill>
          <a:blip r:embed="rId3"/>
          <a:stretch>
            <a:fillRect/>
          </a:stretch>
        </p:blipFill>
        <p:spPr>
          <a:xfrm>
            <a:off x="6390445" y="1806993"/>
            <a:ext cx="5801555" cy="2697102"/>
          </a:xfrm>
          <a:prstGeom prst="rect">
            <a:avLst/>
          </a:prstGeom>
        </p:spPr>
      </p:pic>
      <p:pic>
        <p:nvPicPr>
          <p:cNvPr id="8" name="Picture 7">
            <a:extLst>
              <a:ext uri="{FF2B5EF4-FFF2-40B4-BE49-F238E27FC236}">
                <a16:creationId xmlns:a16="http://schemas.microsoft.com/office/drawing/2014/main" id="{FDD6F839-3E85-43AD-E3C8-36FCF53F5378}"/>
              </a:ext>
            </a:extLst>
          </p:cNvPr>
          <p:cNvPicPr>
            <a:picLocks noChangeAspect="1"/>
          </p:cNvPicPr>
          <p:nvPr/>
        </p:nvPicPr>
        <p:blipFill rotWithShape="1">
          <a:blip r:embed="rId4"/>
          <a:srcRect l="226" t="874" r="10963" b="-874"/>
          <a:stretch/>
        </p:blipFill>
        <p:spPr>
          <a:xfrm>
            <a:off x="700635" y="5032054"/>
            <a:ext cx="4882717" cy="91154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B4CDC59-C375-B1A9-A963-A68281651E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5968" y="5125845"/>
            <a:ext cx="6142252" cy="723963"/>
          </a:xfrm>
          <a:prstGeom prst="rect">
            <a:avLst/>
          </a:prstGeom>
        </p:spPr>
      </p:pic>
    </p:spTree>
    <p:extLst>
      <p:ext uri="{BB962C8B-B14F-4D97-AF65-F5344CB8AC3E}">
        <p14:creationId xmlns:p14="http://schemas.microsoft.com/office/powerpoint/2010/main" val="1930774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47CBD-B3B5-3867-9BF5-8942307AC4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7FEB166-42DB-9DD7-1052-501CA9D9D2B0}"/>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ea typeface="Calibri"/>
                <a:cs typeface="Calibri"/>
              </a:rPr>
              <a:t>MODEL ARCHITECTURES – PHASE 2</a:t>
            </a:r>
            <a:endParaRPr lang="en-US" dirty="0">
              <a:solidFill>
                <a:schemeClr val="bg1"/>
              </a:solidFill>
            </a:endParaRPr>
          </a:p>
        </p:txBody>
      </p:sp>
      <p:sp>
        <p:nvSpPr>
          <p:cNvPr id="2" name="TextBox 3">
            <a:extLst>
              <a:ext uri="{FF2B5EF4-FFF2-40B4-BE49-F238E27FC236}">
                <a16:creationId xmlns:a16="http://schemas.microsoft.com/office/drawing/2014/main" id="{F6D4B80A-DD58-FD49-5BBA-738F1B976A2C}"/>
              </a:ext>
            </a:extLst>
          </p:cNvPr>
          <p:cNvSpPr txBox="1"/>
          <p:nvPr/>
        </p:nvSpPr>
        <p:spPr>
          <a:xfrm>
            <a:off x="350215" y="1063553"/>
            <a:ext cx="114735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Deep Convolutional Neural Network (DCNN) extracts spatial features from dermoscopic images, concatenated with metadata features, and fed into an Artificial Neural Network (ANN) for skin lesion classification</a:t>
            </a:r>
            <a:endParaRPr lang="en-IN"/>
          </a:p>
        </p:txBody>
      </p:sp>
      <p:pic>
        <p:nvPicPr>
          <p:cNvPr id="3" name="Picture 2" descr="A diagram of a program&#10;&#10;AI-generated content may be incorrect.">
            <a:extLst>
              <a:ext uri="{FF2B5EF4-FFF2-40B4-BE49-F238E27FC236}">
                <a16:creationId xmlns:a16="http://schemas.microsoft.com/office/drawing/2014/main" id="{25E1B6C2-381C-132A-E73D-F9526BB80808}"/>
              </a:ext>
            </a:extLst>
          </p:cNvPr>
          <p:cNvPicPr>
            <a:picLocks noChangeAspect="1"/>
          </p:cNvPicPr>
          <p:nvPr/>
        </p:nvPicPr>
        <p:blipFill>
          <a:blip r:embed="rId2"/>
          <a:stretch>
            <a:fillRect/>
          </a:stretch>
        </p:blipFill>
        <p:spPr>
          <a:xfrm rot="-5400000">
            <a:off x="4288187" y="-1811131"/>
            <a:ext cx="3604582" cy="11242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0755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47CBD-B3B5-3867-9BF5-8942307AC4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7FEB166-42DB-9DD7-1052-501CA9D9D2B0}"/>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ea typeface="Calibri"/>
                <a:cs typeface="Calibri"/>
              </a:rPr>
              <a:t>MODEL ARCHITECTURES – PHASE 2</a:t>
            </a:r>
            <a:endParaRPr lang="en-US" dirty="0">
              <a:solidFill>
                <a:schemeClr val="bg1"/>
              </a:solidFill>
            </a:endParaRPr>
          </a:p>
        </p:txBody>
      </p:sp>
      <p:sp>
        <p:nvSpPr>
          <p:cNvPr id="6" name="TextBox 5">
            <a:extLst>
              <a:ext uri="{FF2B5EF4-FFF2-40B4-BE49-F238E27FC236}">
                <a16:creationId xmlns:a16="http://schemas.microsoft.com/office/drawing/2014/main" id="{9FE52A29-ACDE-9967-D0B0-888B12494F48}"/>
              </a:ext>
            </a:extLst>
          </p:cNvPr>
          <p:cNvSpPr txBox="1"/>
          <p:nvPr/>
        </p:nvSpPr>
        <p:spPr>
          <a:xfrm>
            <a:off x="377071" y="1084082"/>
            <a:ext cx="11814929"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ResNet (Original):</a:t>
            </a:r>
            <a:r>
              <a:rPr lang="en-US" dirty="0"/>
              <a:t> First major deep network using residual connections. Effective but struggles with deeper architectures.</a:t>
            </a:r>
          </a:p>
          <a:p>
            <a:pPr marL="285750" indent="-285750">
              <a:buFont typeface="Arial" panose="020B0604020202020204" pitchFamily="34" charset="0"/>
              <a:buChar char="•"/>
            </a:pPr>
            <a:r>
              <a:rPr lang="en-US" b="1" dirty="0"/>
              <a:t>ResNet-</a:t>
            </a:r>
            <a:r>
              <a:rPr lang="en-US" b="1" dirty="0" err="1"/>
              <a:t>vd</a:t>
            </a:r>
            <a:r>
              <a:rPr lang="en-US" b="1" dirty="0"/>
              <a:t> (Bag of Tricks/</a:t>
            </a:r>
            <a:r>
              <a:rPr lang="en-US" b="1" dirty="0" err="1"/>
              <a:t>BoTNet</a:t>
            </a:r>
            <a:r>
              <a:rPr lang="en-US" b="1" dirty="0"/>
              <a:t>):</a:t>
            </a:r>
            <a:r>
              <a:rPr lang="en-US" dirty="0"/>
              <a:t> Improved </a:t>
            </a:r>
            <a:r>
              <a:rPr lang="en-US" dirty="0" err="1"/>
              <a:t>downsampling</a:t>
            </a:r>
            <a:r>
              <a:rPr lang="en-US" dirty="0"/>
              <a:t> method, used for better feature learning in detection/classification.</a:t>
            </a:r>
          </a:p>
          <a:p>
            <a:pPr marL="285750" indent="-285750">
              <a:buFont typeface="Arial" panose="020B0604020202020204" pitchFamily="34" charset="0"/>
              <a:buChar char="•"/>
            </a:pPr>
            <a:r>
              <a:rPr lang="en-US" b="1" dirty="0"/>
              <a:t>ResNetV2 (</a:t>
            </a:r>
            <a:r>
              <a:rPr lang="en-US" b="1" dirty="0" err="1"/>
              <a:t>KerasHub</a:t>
            </a:r>
            <a:r>
              <a:rPr lang="en-US" b="1" dirty="0"/>
              <a:t>):</a:t>
            </a:r>
            <a:r>
              <a:rPr lang="en-US" dirty="0"/>
              <a:t> Uses a different ordering of layers for better gradient flow, making it easier to train deep networks.</a:t>
            </a:r>
          </a:p>
        </p:txBody>
      </p:sp>
      <p:pic>
        <p:nvPicPr>
          <p:cNvPr id="8" name="Picture 7">
            <a:extLst>
              <a:ext uri="{FF2B5EF4-FFF2-40B4-BE49-F238E27FC236}">
                <a16:creationId xmlns:a16="http://schemas.microsoft.com/office/drawing/2014/main" id="{C380283D-E085-CCC4-3C26-413E8B8FD8A8}"/>
              </a:ext>
            </a:extLst>
          </p:cNvPr>
          <p:cNvPicPr>
            <a:picLocks noChangeAspect="1"/>
          </p:cNvPicPr>
          <p:nvPr/>
        </p:nvPicPr>
        <p:blipFill>
          <a:blip r:embed="rId2"/>
          <a:stretch>
            <a:fillRect/>
          </a:stretch>
        </p:blipFill>
        <p:spPr>
          <a:xfrm>
            <a:off x="1770059" y="2554664"/>
            <a:ext cx="7864367" cy="3650269"/>
          </a:xfrm>
          <a:prstGeom prst="rect">
            <a:avLst/>
          </a:prstGeom>
        </p:spPr>
      </p:pic>
    </p:spTree>
    <p:extLst>
      <p:ext uri="{BB962C8B-B14F-4D97-AF65-F5344CB8AC3E}">
        <p14:creationId xmlns:p14="http://schemas.microsoft.com/office/powerpoint/2010/main" val="894566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424D4D-D5B0-9327-C9E9-979F9A6E4637}"/>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Calibri"/>
                <a:cs typeface="Calibri"/>
              </a:rPr>
              <a:t>DATASET EXPLANATION</a:t>
            </a:r>
            <a:endParaRPr lang="en-US"/>
          </a:p>
        </p:txBody>
      </p:sp>
      <p:sp>
        <p:nvSpPr>
          <p:cNvPr id="2" name="Content Placeholder 2">
            <a:extLst>
              <a:ext uri="{FF2B5EF4-FFF2-40B4-BE49-F238E27FC236}">
                <a16:creationId xmlns:a16="http://schemas.microsoft.com/office/drawing/2014/main" id="{9CCD48BE-64E0-9DEF-9AAE-C7E64E707EE3}"/>
              </a:ext>
            </a:extLst>
          </p:cNvPr>
          <p:cNvSpPr>
            <a:spLocks noGrp="1"/>
          </p:cNvSpPr>
          <p:nvPr/>
        </p:nvSpPr>
        <p:spPr>
          <a:xfrm>
            <a:off x="619287" y="1299177"/>
            <a:ext cx="10691265" cy="4272252"/>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a:t>ISIC 2024 Dataset</a:t>
            </a:r>
          </a:p>
          <a:p>
            <a:pPr>
              <a:buFont typeface="+mj-lt"/>
              <a:buAutoNum type="arabicPeriod"/>
            </a:pPr>
            <a:r>
              <a:rPr lang="en-IN" b="1"/>
              <a:t>Type of Data</a:t>
            </a:r>
            <a:r>
              <a:rPr lang="en-IN"/>
              <a:t>:</a:t>
            </a:r>
            <a:endParaRPr lang="en-IN">
              <a:ea typeface="Calibri"/>
              <a:cs typeface="Calibri"/>
            </a:endParaRPr>
          </a:p>
          <a:p>
            <a:pPr marL="742950" lvl="1" indent="-285750">
              <a:buFont typeface="+mj-lt"/>
              <a:buAutoNum type="arabicPeriod"/>
            </a:pPr>
            <a:r>
              <a:rPr lang="en-IN" b="1" err="1"/>
              <a:t>Dermascopic</a:t>
            </a:r>
            <a:r>
              <a:rPr lang="en-IN" b="1"/>
              <a:t> Images</a:t>
            </a:r>
            <a:r>
              <a:rPr lang="en-IN"/>
              <a:t>: RGB images of skin lesions.</a:t>
            </a:r>
            <a:endParaRPr lang="en-IN">
              <a:ea typeface="Calibri"/>
              <a:cs typeface="Calibri"/>
            </a:endParaRPr>
          </a:p>
          <a:p>
            <a:pPr marL="742950" lvl="1" indent="-285750">
              <a:buFont typeface="+mj-lt"/>
              <a:buAutoNum type="arabicPeriod"/>
            </a:pPr>
            <a:r>
              <a:rPr lang="en-IN" b="1"/>
              <a:t>Tabular Data</a:t>
            </a:r>
            <a:r>
              <a:rPr lang="en-IN"/>
              <a:t>: Includes patient metadata (e.g., age, sex, lesion location).</a:t>
            </a:r>
            <a:endParaRPr lang="en-IN">
              <a:ea typeface="Calibri"/>
              <a:cs typeface="Calibri"/>
            </a:endParaRPr>
          </a:p>
          <a:p>
            <a:pPr marL="457200" lvl="1" indent="0">
              <a:buNone/>
            </a:pPr>
            <a:endParaRPr lang="en-IN"/>
          </a:p>
          <a:p>
            <a:pPr>
              <a:buFont typeface="+mj-lt"/>
              <a:buAutoNum type="arabicPeriod"/>
            </a:pPr>
            <a:r>
              <a:rPr lang="en-IN" b="1"/>
              <a:t>Dataset Features</a:t>
            </a:r>
            <a:r>
              <a:rPr lang="en-IN"/>
              <a:t>:</a:t>
            </a:r>
            <a:endParaRPr lang="en-IN">
              <a:ea typeface="Calibri"/>
              <a:cs typeface="Calibri"/>
            </a:endParaRPr>
          </a:p>
          <a:p>
            <a:pPr marL="742950" lvl="1" indent="-285750">
              <a:buFont typeface="+mj-lt"/>
              <a:buAutoNum type="arabicPeriod"/>
            </a:pPr>
            <a:r>
              <a:rPr lang="en-IN" b="1"/>
              <a:t>Classes</a:t>
            </a:r>
            <a:r>
              <a:rPr lang="en-IN"/>
              <a:t>: Multiple skin lesion categories (malignant and benign).</a:t>
            </a:r>
            <a:endParaRPr lang="en-IN">
              <a:ea typeface="Calibri"/>
              <a:cs typeface="Calibri"/>
            </a:endParaRPr>
          </a:p>
          <a:p>
            <a:pPr marL="742950" lvl="1" indent="-285750">
              <a:buFont typeface="+mj-lt"/>
              <a:buAutoNum type="arabicPeriod"/>
            </a:pPr>
            <a:r>
              <a:rPr lang="en-IN" b="1"/>
              <a:t>Challenges</a:t>
            </a:r>
            <a:r>
              <a:rPr lang="en-IN"/>
              <a:t>:</a:t>
            </a:r>
            <a:endParaRPr lang="en-IN">
              <a:ea typeface="Calibri"/>
              <a:cs typeface="Calibri"/>
            </a:endParaRPr>
          </a:p>
          <a:p>
            <a:pPr marL="1143000" lvl="2" indent="-228600">
              <a:buFont typeface="+mj-lt"/>
              <a:buAutoNum type="arabicPeriod"/>
            </a:pPr>
            <a:r>
              <a:rPr lang="en-IN" sz="1800"/>
              <a:t>High class imbalance.</a:t>
            </a:r>
            <a:endParaRPr lang="en-IN" sz="1800">
              <a:ea typeface="Calibri"/>
              <a:cs typeface="Calibri"/>
            </a:endParaRPr>
          </a:p>
          <a:p>
            <a:pPr marL="1143000" lvl="2" indent="-228600">
              <a:buFont typeface="+mj-lt"/>
              <a:buAutoNum type="arabicPeriod"/>
            </a:pPr>
            <a:r>
              <a:rPr lang="en-IN" sz="1800"/>
              <a:t>Varying image quality and resolutions.</a:t>
            </a:r>
            <a:endParaRPr lang="en-IN" sz="1800">
              <a:ea typeface="Calibri"/>
              <a:cs typeface="Calibri"/>
            </a:endParaRPr>
          </a:p>
          <a:p>
            <a:endParaRPr lang="en-IN">
              <a:ea typeface="Calibri"/>
              <a:cs typeface="Calibri"/>
            </a:endParaRPr>
          </a:p>
        </p:txBody>
      </p:sp>
    </p:spTree>
    <p:extLst>
      <p:ext uri="{BB962C8B-B14F-4D97-AF65-F5344CB8AC3E}">
        <p14:creationId xmlns:p14="http://schemas.microsoft.com/office/powerpoint/2010/main" val="654013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47CBD-B3B5-3867-9BF5-8942307AC4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7FEB166-42DB-9DD7-1052-501CA9D9D2B0}"/>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ea typeface="Calibri"/>
                <a:cs typeface="Calibri"/>
              </a:rPr>
              <a:t>MODEL ARCHITECTURES – PHASE 2</a:t>
            </a:r>
            <a:endParaRPr lang="en-US" dirty="0">
              <a:solidFill>
                <a:schemeClr val="bg1"/>
              </a:solidFill>
            </a:endParaRPr>
          </a:p>
        </p:txBody>
      </p:sp>
      <p:sp>
        <p:nvSpPr>
          <p:cNvPr id="2" name="TextBox 1">
            <a:extLst>
              <a:ext uri="{FF2B5EF4-FFF2-40B4-BE49-F238E27FC236}">
                <a16:creationId xmlns:a16="http://schemas.microsoft.com/office/drawing/2014/main" id="{384462CD-45BE-A02E-6886-64EB99962AC8}"/>
              </a:ext>
            </a:extLst>
          </p:cNvPr>
          <p:cNvSpPr txBox="1"/>
          <p:nvPr/>
        </p:nvSpPr>
        <p:spPr>
          <a:xfrm>
            <a:off x="358219" y="999241"/>
            <a:ext cx="11674928" cy="923330"/>
          </a:xfrm>
          <a:prstGeom prst="rect">
            <a:avLst/>
          </a:prstGeom>
          <a:noFill/>
        </p:spPr>
        <p:txBody>
          <a:bodyPr wrap="square" rtlCol="0">
            <a:spAutoFit/>
          </a:bodyPr>
          <a:lstStyle/>
          <a:p>
            <a:r>
              <a:rPr lang="en-US" b="1" dirty="0"/>
              <a:t>DENSENET:</a:t>
            </a:r>
            <a:r>
              <a:rPr lang="en-US" dirty="0"/>
              <a:t> They ensure maximum information flow between the layers in the network by connecting all layers directly with each other. To preserve the feed-forward nature, each layer obtains additional inputs from all preceding layers and passes on its own feature-maps to all subsequent layers. The model is shown below :</a:t>
            </a:r>
          </a:p>
        </p:txBody>
      </p:sp>
      <p:pic>
        <p:nvPicPr>
          <p:cNvPr id="3" name="Picture 2">
            <a:extLst>
              <a:ext uri="{FF2B5EF4-FFF2-40B4-BE49-F238E27FC236}">
                <a16:creationId xmlns:a16="http://schemas.microsoft.com/office/drawing/2014/main" id="{5FE338BA-3AFA-6351-2B2C-B1141858535C}"/>
              </a:ext>
            </a:extLst>
          </p:cNvPr>
          <p:cNvPicPr>
            <a:picLocks noChangeAspect="1"/>
          </p:cNvPicPr>
          <p:nvPr/>
        </p:nvPicPr>
        <p:blipFill>
          <a:blip r:embed="rId2"/>
          <a:stretch>
            <a:fillRect/>
          </a:stretch>
        </p:blipFill>
        <p:spPr>
          <a:xfrm>
            <a:off x="1620722" y="3205444"/>
            <a:ext cx="7513851" cy="3128673"/>
          </a:xfrm>
          <a:prstGeom prst="rect">
            <a:avLst/>
          </a:prstGeom>
        </p:spPr>
      </p:pic>
      <p:pic>
        <p:nvPicPr>
          <p:cNvPr id="5" name="Picture 4">
            <a:extLst>
              <a:ext uri="{FF2B5EF4-FFF2-40B4-BE49-F238E27FC236}">
                <a16:creationId xmlns:a16="http://schemas.microsoft.com/office/drawing/2014/main" id="{CFCDC90F-A8A1-430F-1EBD-E0D876548244}"/>
              </a:ext>
            </a:extLst>
          </p:cNvPr>
          <p:cNvPicPr>
            <a:picLocks noChangeAspect="1"/>
          </p:cNvPicPr>
          <p:nvPr/>
        </p:nvPicPr>
        <p:blipFill>
          <a:blip r:embed="rId3"/>
          <a:stretch>
            <a:fillRect/>
          </a:stretch>
        </p:blipFill>
        <p:spPr>
          <a:xfrm>
            <a:off x="537594" y="1888853"/>
            <a:ext cx="11316177" cy="1604275"/>
          </a:xfrm>
          <a:prstGeom prst="rect">
            <a:avLst/>
          </a:prstGeom>
        </p:spPr>
      </p:pic>
    </p:spTree>
    <p:extLst>
      <p:ext uri="{BB962C8B-B14F-4D97-AF65-F5344CB8AC3E}">
        <p14:creationId xmlns:p14="http://schemas.microsoft.com/office/powerpoint/2010/main" val="245902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47CBD-B3B5-3867-9BF5-8942307AC4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7FEB166-42DB-9DD7-1052-501CA9D9D2B0}"/>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ea typeface="Calibri"/>
                <a:cs typeface="Calibri"/>
              </a:rPr>
              <a:t>MODEL ARCHITECTURES – PHASE 2</a:t>
            </a:r>
            <a:endParaRPr lang="en-US" dirty="0">
              <a:solidFill>
                <a:schemeClr val="bg1"/>
              </a:solidFill>
            </a:endParaRPr>
          </a:p>
        </p:txBody>
      </p:sp>
      <p:sp>
        <p:nvSpPr>
          <p:cNvPr id="2" name="TextBox 1">
            <a:extLst>
              <a:ext uri="{FF2B5EF4-FFF2-40B4-BE49-F238E27FC236}">
                <a16:creationId xmlns:a16="http://schemas.microsoft.com/office/drawing/2014/main" id="{384462CD-45BE-A02E-6886-64EB99962AC8}"/>
              </a:ext>
            </a:extLst>
          </p:cNvPr>
          <p:cNvSpPr txBox="1"/>
          <p:nvPr/>
        </p:nvSpPr>
        <p:spPr>
          <a:xfrm>
            <a:off x="3186261" y="782425"/>
            <a:ext cx="11674928" cy="461665"/>
          </a:xfrm>
          <a:prstGeom prst="rect">
            <a:avLst/>
          </a:prstGeom>
          <a:noFill/>
        </p:spPr>
        <p:txBody>
          <a:bodyPr wrap="square" rtlCol="0">
            <a:spAutoFit/>
          </a:bodyPr>
          <a:lstStyle/>
          <a:p>
            <a:r>
              <a:rPr lang="en-US" sz="2400" b="1" dirty="0"/>
              <a:t>Vision Transformer for Small-Size Datasets</a:t>
            </a:r>
          </a:p>
        </p:txBody>
      </p:sp>
      <p:pic>
        <p:nvPicPr>
          <p:cNvPr id="7" name="Picture 6">
            <a:extLst>
              <a:ext uri="{FF2B5EF4-FFF2-40B4-BE49-F238E27FC236}">
                <a16:creationId xmlns:a16="http://schemas.microsoft.com/office/drawing/2014/main" id="{223E5F67-CFB8-BC59-B654-304A5D895774}"/>
              </a:ext>
            </a:extLst>
          </p:cNvPr>
          <p:cNvPicPr>
            <a:picLocks noChangeAspect="1"/>
          </p:cNvPicPr>
          <p:nvPr/>
        </p:nvPicPr>
        <p:blipFill>
          <a:blip r:embed="rId2"/>
          <a:stretch>
            <a:fillRect/>
          </a:stretch>
        </p:blipFill>
        <p:spPr>
          <a:xfrm>
            <a:off x="0" y="1567778"/>
            <a:ext cx="12192000" cy="3722443"/>
          </a:xfrm>
          <a:prstGeom prst="rect">
            <a:avLst/>
          </a:prstGeom>
        </p:spPr>
      </p:pic>
    </p:spTree>
    <p:extLst>
      <p:ext uri="{BB962C8B-B14F-4D97-AF65-F5344CB8AC3E}">
        <p14:creationId xmlns:p14="http://schemas.microsoft.com/office/powerpoint/2010/main" val="99715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47CBD-B3B5-3867-9BF5-8942307AC4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7FEB166-42DB-9DD7-1052-501CA9D9D2B0}"/>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ea typeface="Calibri"/>
                <a:cs typeface="Calibri"/>
              </a:rPr>
              <a:t>MODEL ARCHITECTURES – PHASE 2</a:t>
            </a:r>
            <a:endParaRPr lang="en-US" dirty="0">
              <a:solidFill>
                <a:schemeClr val="bg1"/>
              </a:solidFill>
            </a:endParaRPr>
          </a:p>
        </p:txBody>
      </p:sp>
      <p:pic>
        <p:nvPicPr>
          <p:cNvPr id="7" name="Picture 6">
            <a:extLst>
              <a:ext uri="{FF2B5EF4-FFF2-40B4-BE49-F238E27FC236}">
                <a16:creationId xmlns:a16="http://schemas.microsoft.com/office/drawing/2014/main" id="{8BD092D6-B41A-6293-59A1-28E431744C60}"/>
              </a:ext>
            </a:extLst>
          </p:cNvPr>
          <p:cNvPicPr>
            <a:picLocks noChangeAspect="1"/>
          </p:cNvPicPr>
          <p:nvPr/>
        </p:nvPicPr>
        <p:blipFill rotWithShape="1">
          <a:blip r:embed="rId2"/>
          <a:srcRect l="2899" t="3916"/>
          <a:stretch/>
        </p:blipFill>
        <p:spPr>
          <a:xfrm>
            <a:off x="735290" y="830165"/>
            <a:ext cx="8839698" cy="5663393"/>
          </a:xfrm>
          <a:prstGeom prst="rect">
            <a:avLst/>
          </a:prstGeom>
        </p:spPr>
      </p:pic>
    </p:spTree>
    <p:extLst>
      <p:ext uri="{BB962C8B-B14F-4D97-AF65-F5344CB8AC3E}">
        <p14:creationId xmlns:p14="http://schemas.microsoft.com/office/powerpoint/2010/main" val="3732706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9A329B-DA53-6C4A-B563-527451BD260A}"/>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ea typeface="Calibri"/>
                <a:cs typeface="Calibri"/>
              </a:rPr>
              <a:t>INITIAL RESULTS</a:t>
            </a:r>
            <a:endParaRPr lang="en-US" dirty="0">
              <a:solidFill>
                <a:schemeClr val="bg1"/>
              </a:solidFill>
            </a:endParaRPr>
          </a:p>
        </p:txBody>
      </p:sp>
      <p:pic>
        <p:nvPicPr>
          <p:cNvPr id="5" name="Picture 4" descr="A screenshot of a computer&#10;&#10;AI-generated content may be incorrect.">
            <a:extLst>
              <a:ext uri="{FF2B5EF4-FFF2-40B4-BE49-F238E27FC236}">
                <a16:creationId xmlns:a16="http://schemas.microsoft.com/office/drawing/2014/main" id="{A56A22BD-D268-E511-562F-0DA08AF0F1ED}"/>
              </a:ext>
            </a:extLst>
          </p:cNvPr>
          <p:cNvPicPr>
            <a:picLocks noChangeAspect="1"/>
          </p:cNvPicPr>
          <p:nvPr/>
        </p:nvPicPr>
        <p:blipFill>
          <a:blip r:embed="rId2"/>
          <a:stretch>
            <a:fillRect/>
          </a:stretch>
        </p:blipFill>
        <p:spPr>
          <a:xfrm>
            <a:off x="256691" y="1797076"/>
            <a:ext cx="6215466" cy="326384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91114261-D136-9D15-5502-BD6C4903CC09}"/>
              </a:ext>
            </a:extLst>
          </p:cNvPr>
          <p:cNvPicPr>
            <a:picLocks noChangeAspect="1"/>
          </p:cNvPicPr>
          <p:nvPr/>
        </p:nvPicPr>
        <p:blipFill>
          <a:blip r:embed="rId3"/>
          <a:stretch>
            <a:fillRect/>
          </a:stretch>
        </p:blipFill>
        <p:spPr>
          <a:xfrm>
            <a:off x="6684774" y="2440741"/>
            <a:ext cx="5254248" cy="1589060"/>
          </a:xfrm>
          <a:prstGeom prst="rect">
            <a:avLst/>
          </a:prstGeom>
        </p:spPr>
      </p:pic>
    </p:spTree>
    <p:extLst>
      <p:ext uri="{BB962C8B-B14F-4D97-AF65-F5344CB8AC3E}">
        <p14:creationId xmlns:p14="http://schemas.microsoft.com/office/powerpoint/2010/main" val="3777387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61F215-61AD-404D-12E7-7FF347651506}"/>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Calibri"/>
                <a:cs typeface="Calibri"/>
              </a:rPr>
              <a:t>LINKS AND REFERENCES</a:t>
            </a:r>
            <a:endParaRPr lang="en-US"/>
          </a:p>
        </p:txBody>
      </p:sp>
      <p:sp>
        <p:nvSpPr>
          <p:cNvPr id="9" name="TextBox 8">
            <a:extLst>
              <a:ext uri="{FF2B5EF4-FFF2-40B4-BE49-F238E27FC236}">
                <a16:creationId xmlns:a16="http://schemas.microsoft.com/office/drawing/2014/main" id="{5D695EE5-C5A2-A74E-0C0B-F9C167A342FF}"/>
              </a:ext>
            </a:extLst>
          </p:cNvPr>
          <p:cNvSpPr txBox="1"/>
          <p:nvPr/>
        </p:nvSpPr>
        <p:spPr>
          <a:xfrm>
            <a:off x="468879" y="1306125"/>
            <a:ext cx="11253959"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l">
              <a:buFont typeface="Arial"/>
              <a:buChar char="•"/>
            </a:pPr>
            <a:r>
              <a:rPr lang="en-IN" sz="1200">
                <a:solidFill>
                  <a:srgbClr val="002060"/>
                </a:solidFill>
                <a:latin typeface="Aptos Narrow"/>
                <a:ea typeface="Calibri" panose="020F0502020204030204"/>
                <a:cs typeface="Calibri" panose="020F0502020204030204"/>
                <a:hlinkClick r:id="rId2">
                  <a:extLst>
                    <a:ext uri="{A12FA001-AC4F-418D-AE19-62706E023703}">
                      <ahyp:hlinkClr xmlns:ahyp="http://schemas.microsoft.com/office/drawing/2018/hyperlinkcolor" val="tx"/>
                    </a:ext>
                  </a:extLst>
                </a:hlinkClick>
              </a:rPr>
              <a:t>https://ieeexplore.ieee.org/abstract/document/8599078?casa_token=L-P9Wra7nEwAAAAA:JjHCRe_UAMitXcu-LqiGaKcaL_KGYFK4n5BNyfNufwFggf-howRGiPYXmrX-jHuA-G4iH7Iy1A</a:t>
            </a:r>
            <a:endParaRPr lang="en-US" sz="1200">
              <a:ea typeface="Calibri" panose="020F0502020204030204"/>
              <a:cs typeface="Calibri" panose="020F0502020204030204"/>
            </a:endParaRPr>
          </a:p>
          <a:p>
            <a:pPr marL="171450" indent="-171450">
              <a:buFont typeface="Arial"/>
              <a:buChar char="•"/>
            </a:pP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r>
              <a:rPr lang="en-IN" sz="1200">
                <a:solidFill>
                  <a:srgbClr val="002060"/>
                </a:solidFill>
                <a:latin typeface="Aptos Narrow"/>
                <a:ea typeface="Calibri" panose="020F0502020204030204"/>
                <a:cs typeface="Calibri" panose="020F0502020204030204"/>
                <a:hlinkClick r:id="rId3">
                  <a:extLst>
                    <a:ext uri="{A12FA001-AC4F-418D-AE19-62706E023703}">
                      <ahyp:hlinkClr xmlns:ahyp="http://schemas.microsoft.com/office/drawing/2018/hyperlinkcolor" val="tx"/>
                    </a:ext>
                  </a:extLst>
                </a:hlinkClick>
              </a:rPr>
              <a:t>https://www.sciencedirect.com/science/article/pii/S2590005619300049</a:t>
            </a: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r>
              <a:rPr lang="en-IN" sz="1200">
                <a:solidFill>
                  <a:srgbClr val="002060"/>
                </a:solidFill>
                <a:latin typeface="Aptos Narrow"/>
                <a:ea typeface="Calibri" panose="020F0502020204030204"/>
                <a:cs typeface="Calibri" panose="020F0502020204030204"/>
                <a:hlinkClick r:id="rId4">
                  <a:extLst>
                    <a:ext uri="{A12FA001-AC4F-418D-AE19-62706E023703}">
                      <ahyp:hlinkClr xmlns:ahyp="http://schemas.microsoft.com/office/drawing/2018/hyperlinkcolor" val="tx"/>
                    </a:ext>
                  </a:extLst>
                </a:hlinkClick>
              </a:rPr>
              <a:t>https://link.springer.com/chapter/10.1007/978-3-030-78191-0_51</a:t>
            </a: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r>
              <a:rPr lang="en-IN" sz="1200">
                <a:solidFill>
                  <a:srgbClr val="002060"/>
                </a:solidFill>
                <a:latin typeface="Aptos Narrow"/>
                <a:ea typeface="Calibri" panose="020F0502020204030204"/>
                <a:cs typeface="Calibri" panose="020F0502020204030204"/>
                <a:hlinkClick r:id="rId5">
                  <a:extLst>
                    <a:ext uri="{A12FA001-AC4F-418D-AE19-62706E023703}">
                      <ahyp:hlinkClr xmlns:ahyp="http://schemas.microsoft.com/office/drawing/2018/hyperlinkcolor" val="tx"/>
                    </a:ext>
                  </a:extLst>
                </a:hlinkClick>
              </a:rPr>
              <a:t>https://ieeexplore.ieee.org/abstract/document/9121248</a:t>
            </a: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r>
              <a:rPr lang="en-IN" sz="1200">
                <a:solidFill>
                  <a:srgbClr val="002060"/>
                </a:solidFill>
                <a:latin typeface="Aptos Narrow"/>
                <a:ea typeface="Calibri" panose="020F0502020204030204"/>
                <a:cs typeface="Calibri" panose="020F0502020204030204"/>
                <a:hlinkClick r:id="rId6">
                  <a:extLst>
                    <a:ext uri="{A12FA001-AC4F-418D-AE19-62706E023703}">
                      <ahyp:hlinkClr xmlns:ahyp="http://schemas.microsoft.com/office/drawing/2018/hyperlinkcolor" val="tx"/>
                    </a:ext>
                  </a:extLst>
                </a:hlinkClick>
              </a:rPr>
              <a:t>https://ieeexplore.ieee.org/abstract/document/8363547?casa_token=NJ5KP-pmlNEAAAAA:UNXmGIvxVlXZAODf1j4rLqkxuZwXOc2qIaIcqDDNs7jafNppj3n4dNHei8aDpTc883NCvPnBuQ</a:t>
            </a: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r>
              <a:rPr lang="en-IN" sz="1200">
                <a:solidFill>
                  <a:srgbClr val="002060"/>
                </a:solidFill>
                <a:latin typeface="Aptos Narrow"/>
                <a:ea typeface="Calibri" panose="020F0502020204030204"/>
                <a:cs typeface="Calibri" panose="020F0502020204030204"/>
                <a:hlinkClick r:id="rId7">
                  <a:extLst>
                    <a:ext uri="{A12FA001-AC4F-418D-AE19-62706E023703}">
                      <ahyp:hlinkClr xmlns:ahyp="http://schemas.microsoft.com/office/drawing/2018/hyperlinkcolor" val="tx"/>
                    </a:ext>
                  </a:extLst>
                </a:hlinkClick>
              </a:rPr>
              <a:t>https://github.com/cgrundman/isic_challenge_2024/blob/main/isic-efficientnet.ipynb</a:t>
            </a: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r>
              <a:rPr lang="en-IN" sz="1200">
                <a:solidFill>
                  <a:srgbClr val="002060"/>
                </a:solidFill>
                <a:latin typeface="Aptos Narrow"/>
                <a:ea typeface="Calibri" panose="020F0502020204030204"/>
                <a:cs typeface="Calibri" panose="020F0502020204030204"/>
                <a:hlinkClick r:id="rId8">
                  <a:extLst>
                    <a:ext uri="{A12FA001-AC4F-418D-AE19-62706E023703}">
                      <ahyp:hlinkClr xmlns:ahyp="http://schemas.microsoft.com/office/drawing/2018/hyperlinkcolor" val="tx"/>
                    </a:ext>
                  </a:extLst>
                </a:hlinkClick>
              </a:rPr>
              <a:t>https://github.com/wissemkarous/ISIC_Competition-2024/blob/main/ISIC2024-TabularData.ipynb</a:t>
            </a: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r>
              <a:rPr lang="en-IN" sz="1200" err="1">
                <a:solidFill>
                  <a:srgbClr val="000000"/>
                </a:solidFill>
                <a:latin typeface="Aptos Narrow"/>
                <a:ea typeface="+mn-lt"/>
                <a:cs typeface="+mn-lt"/>
              </a:rPr>
              <a:t>MedMamba</a:t>
            </a:r>
            <a:r>
              <a:rPr lang="en-IN" sz="1200">
                <a:solidFill>
                  <a:srgbClr val="000000"/>
                </a:solidFill>
                <a:latin typeface="Aptos Narrow"/>
                <a:ea typeface="+mn-lt"/>
                <a:cs typeface="+mn-lt"/>
              </a:rPr>
              <a:t> - </a:t>
            </a:r>
            <a:r>
              <a:rPr lang="en-IN" sz="1200">
                <a:solidFill>
                  <a:srgbClr val="0000FF"/>
                </a:solidFill>
                <a:latin typeface="Aptos Narrow"/>
                <a:ea typeface="+mn-lt"/>
                <a:cs typeface="+mn-lt"/>
                <a:hlinkClick r:id="rId9"/>
              </a:rPr>
              <a:t>2403.03849</a:t>
            </a:r>
            <a:endParaRPr lang="en-IN" sz="1200">
              <a:solidFill>
                <a:srgbClr val="002060"/>
              </a:solidFill>
              <a:latin typeface="Aptos Narrow"/>
              <a:ea typeface="Calibri" panose="020F0502020204030204"/>
              <a:cs typeface="Calibri" panose="020F0502020204030204"/>
            </a:endParaRPr>
          </a:p>
          <a:p>
            <a:pPr marL="171450" indent="-171450">
              <a:buFont typeface="Arial"/>
              <a:buChar char="•"/>
            </a:pPr>
            <a:r>
              <a:rPr lang="en-IN" sz="1200">
                <a:solidFill>
                  <a:srgbClr val="000000"/>
                </a:solidFill>
                <a:latin typeface="Aptos Narrow"/>
                <a:ea typeface="+mn-lt"/>
                <a:cs typeface="+mn-lt"/>
              </a:rPr>
              <a:t>Mamba - </a:t>
            </a:r>
            <a:r>
              <a:rPr lang="en-IN" sz="1200">
                <a:solidFill>
                  <a:srgbClr val="0000FF"/>
                </a:solidFill>
                <a:latin typeface="Aptos Narrow"/>
                <a:ea typeface="+mn-lt"/>
                <a:cs typeface="+mn-lt"/>
                <a:hlinkClick r:id="rId10"/>
              </a:rPr>
              <a:t>2312.00752</a:t>
            </a:r>
            <a:endParaRPr lang="en-IN" sz="1200">
              <a:latin typeface="Aptos Narrow"/>
            </a:endParaRPr>
          </a:p>
          <a:p>
            <a:pPr marL="171450" indent="-171450">
              <a:buFont typeface="Arial"/>
              <a:buChar char="•"/>
            </a:pPr>
            <a:r>
              <a:rPr lang="en-IN" sz="1200">
                <a:solidFill>
                  <a:srgbClr val="000000"/>
                </a:solidFill>
                <a:latin typeface="Aptos Narrow"/>
                <a:ea typeface="+mn-lt"/>
                <a:cs typeface="+mn-lt"/>
              </a:rPr>
              <a:t>Vision Transformer for Small-Size Datasets - </a:t>
            </a:r>
            <a:r>
              <a:rPr lang="en-IN" sz="1200">
                <a:solidFill>
                  <a:srgbClr val="0000FF"/>
                </a:solidFill>
                <a:latin typeface="Aptos Narrow"/>
                <a:ea typeface="+mn-lt"/>
                <a:cs typeface="+mn-lt"/>
                <a:hlinkClick r:id="rId11"/>
              </a:rPr>
              <a:t>2112.13492v1</a:t>
            </a:r>
            <a:endParaRPr lang="en-IN" sz="1200">
              <a:latin typeface="Aptos Narrow"/>
            </a:endParaRPr>
          </a:p>
          <a:p>
            <a:pPr marL="171450" indent="-171450">
              <a:buFont typeface="Arial"/>
              <a:buChar char="•"/>
            </a:pPr>
            <a:r>
              <a:rPr lang="en-IN" sz="1200">
                <a:solidFill>
                  <a:srgbClr val="000000"/>
                </a:solidFill>
                <a:latin typeface="Aptos Narrow"/>
                <a:ea typeface="+mn-lt"/>
                <a:cs typeface="+mn-lt"/>
              </a:rPr>
              <a:t>Resnet V2 - </a:t>
            </a:r>
            <a:r>
              <a:rPr lang="en-IN" sz="1200">
                <a:solidFill>
                  <a:srgbClr val="0000FF"/>
                </a:solidFill>
                <a:latin typeface="Aptos Narrow"/>
                <a:ea typeface="+mn-lt"/>
                <a:cs typeface="+mn-lt"/>
                <a:hlinkClick r:id="rId12"/>
              </a:rPr>
              <a:t>1603.05027</a:t>
            </a:r>
            <a:endParaRPr lang="en-IN" sz="1200">
              <a:latin typeface="Aptos Narrow"/>
            </a:endParaRPr>
          </a:p>
          <a:p>
            <a:pPr marL="171450" indent="-171450">
              <a:buFont typeface="Arial"/>
              <a:buChar char="•"/>
            </a:pPr>
            <a:r>
              <a:rPr lang="en-IN" sz="1200">
                <a:solidFill>
                  <a:srgbClr val="000000"/>
                </a:solidFill>
                <a:latin typeface="Aptos Narrow"/>
                <a:ea typeface="+mn-lt"/>
                <a:cs typeface="+mn-lt"/>
              </a:rPr>
              <a:t>Bag of Tricks for Image Classification with Convolutional Neural Networks - </a:t>
            </a:r>
            <a:r>
              <a:rPr lang="en-IN" sz="1200">
                <a:solidFill>
                  <a:srgbClr val="0000FF"/>
                </a:solidFill>
                <a:latin typeface="Aptos Narrow"/>
                <a:ea typeface="+mn-lt"/>
                <a:cs typeface="+mn-lt"/>
                <a:hlinkClick r:id="rId13"/>
              </a:rPr>
              <a:t>[1812.01187] Bag of Tricks for Image Classification with Convolutional Neural Networks</a:t>
            </a:r>
            <a:endParaRPr lang="en-IN" sz="1200">
              <a:latin typeface="Aptos Narrow"/>
            </a:endParaRPr>
          </a:p>
          <a:p>
            <a:pPr marL="171450" indent="-171450">
              <a:buFont typeface="Arial"/>
              <a:buChar char="•"/>
            </a:pPr>
            <a:r>
              <a:rPr lang="en-IN" sz="1200">
                <a:solidFill>
                  <a:srgbClr val="000000"/>
                </a:solidFill>
                <a:latin typeface="Aptos Narrow"/>
                <a:ea typeface="+mn-lt"/>
                <a:cs typeface="+mn-lt"/>
              </a:rPr>
              <a:t>Densely Connected Convolutional Networks - </a:t>
            </a:r>
            <a:r>
              <a:rPr lang="en-IN" sz="1200">
                <a:solidFill>
                  <a:srgbClr val="0000FF"/>
                </a:solidFill>
                <a:latin typeface="Aptos Narrow"/>
                <a:ea typeface="+mn-lt"/>
                <a:cs typeface="+mn-lt"/>
                <a:hlinkClick r:id="rId14"/>
              </a:rPr>
              <a:t>[1608.06993] Densely Connected Convolutional Networks</a:t>
            </a:r>
            <a:endParaRPr lang="en-IN" sz="1200">
              <a:latin typeface="Aptos Narrow"/>
            </a:endParaRPr>
          </a:p>
          <a:p>
            <a:pPr marL="171450" indent="-171450">
              <a:buFont typeface="Arial"/>
              <a:buChar char="•"/>
            </a:pPr>
            <a:r>
              <a:rPr lang="en-IN" sz="1200">
                <a:solidFill>
                  <a:srgbClr val="000000"/>
                </a:solidFill>
                <a:latin typeface="Aptos Narrow"/>
                <a:ea typeface="+mn-lt"/>
                <a:cs typeface="+mn-lt"/>
              </a:rPr>
              <a:t>A STACKING FRAMEWORK FOR THE PREDICTION OF BINARY CLASSIFICATION PROBLEMS - </a:t>
            </a:r>
            <a:r>
              <a:rPr lang="en-IN" sz="1200">
                <a:solidFill>
                  <a:srgbClr val="0000FF"/>
                </a:solidFill>
                <a:latin typeface="Aptos Narrow"/>
                <a:ea typeface="+mn-lt"/>
                <a:cs typeface="+mn-lt"/>
                <a:hlinkClick r:id="rId15"/>
              </a:rPr>
              <a:t>A STACKING FRAMEWORK FOR THE PREDICTION OF BINARY CLASSIFICATION PROBLEMS | Semantic Scholar</a:t>
            </a:r>
            <a:endParaRPr lang="en-IN" sz="1200">
              <a:latin typeface="Aptos Narrow"/>
            </a:endParaRPr>
          </a:p>
          <a:p>
            <a:pPr marL="285750" indent="-285750">
              <a:buFont typeface="Arial"/>
              <a:buChar char="•"/>
            </a:pPr>
            <a:endParaRPr lang="en-IN">
              <a:solidFill>
                <a:srgbClr val="002060"/>
              </a:solidFill>
              <a:latin typeface="Aptos Narrow"/>
              <a:ea typeface="Calibri" panose="020F0502020204030204"/>
              <a:cs typeface="Calibri" panose="020F0502020204030204"/>
            </a:endParaRPr>
          </a:p>
        </p:txBody>
      </p:sp>
    </p:spTree>
    <p:extLst>
      <p:ext uri="{BB962C8B-B14F-4D97-AF65-F5344CB8AC3E}">
        <p14:creationId xmlns:p14="http://schemas.microsoft.com/office/powerpoint/2010/main" val="344380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87100-FE5F-E694-34EE-71E4DA6AE0E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8BA3531-14DC-CA97-895D-92D1C7122C80}"/>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DATASET OVERVIEW: CLASS DISTRIBUTION AND MISSING VALUES</a:t>
            </a:r>
          </a:p>
        </p:txBody>
      </p:sp>
      <p:sp>
        <p:nvSpPr>
          <p:cNvPr id="2" name="Content Placeholder 2">
            <a:extLst>
              <a:ext uri="{FF2B5EF4-FFF2-40B4-BE49-F238E27FC236}">
                <a16:creationId xmlns:a16="http://schemas.microsoft.com/office/drawing/2014/main" id="{0D42AC96-A729-1724-FD26-7ED662CBEEEB}"/>
              </a:ext>
            </a:extLst>
          </p:cNvPr>
          <p:cNvSpPr>
            <a:spLocks noGrp="1"/>
          </p:cNvSpPr>
          <p:nvPr/>
        </p:nvSpPr>
        <p:spPr>
          <a:xfrm>
            <a:off x="619287" y="1299177"/>
            <a:ext cx="10691265" cy="427225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a:ea typeface="+mn-lt"/>
                <a:cs typeface="+mn-lt"/>
              </a:rPr>
              <a:t>Imbalanced Classes:</a:t>
            </a:r>
            <a:endParaRPr lang="en-US" b="1">
              <a:ea typeface="+mn-lt"/>
              <a:cs typeface="+mn-lt"/>
            </a:endParaRPr>
          </a:p>
          <a:p>
            <a:pPr>
              <a:buFont typeface="Arial"/>
              <a:buChar char="•"/>
            </a:pPr>
            <a:r>
              <a:rPr lang="en-IN">
                <a:ea typeface="+mn-lt"/>
                <a:cs typeface="+mn-lt"/>
              </a:rPr>
              <a:t>Class 0 (Benign): </a:t>
            </a:r>
            <a:r>
              <a:rPr lang="en-IN" b="1">
                <a:ea typeface="+mn-lt"/>
                <a:cs typeface="+mn-lt"/>
              </a:rPr>
              <a:t>400,666 samples</a:t>
            </a:r>
            <a:endParaRPr lang="en-IN"/>
          </a:p>
          <a:p>
            <a:pPr>
              <a:buFont typeface="Arial"/>
              <a:buChar char="•"/>
            </a:pPr>
            <a:r>
              <a:rPr lang="en-IN">
                <a:ea typeface="+mn-lt"/>
                <a:cs typeface="+mn-lt"/>
              </a:rPr>
              <a:t>Class 1 (Malignant): </a:t>
            </a:r>
            <a:r>
              <a:rPr lang="en-IN" b="1">
                <a:ea typeface="+mn-lt"/>
                <a:cs typeface="+mn-lt"/>
              </a:rPr>
              <a:t>393 samples</a:t>
            </a:r>
            <a:endParaRPr lang="en-IN"/>
          </a:p>
          <a:p>
            <a:pPr marL="0" indent="0">
              <a:buNone/>
            </a:pPr>
            <a:r>
              <a:rPr lang="en-IN" b="1">
                <a:ea typeface="+mn-lt"/>
                <a:cs typeface="+mn-lt"/>
              </a:rPr>
              <a:t>Missing Values:</a:t>
            </a:r>
            <a:endParaRPr lang="en-IN">
              <a:ea typeface="Calibri" panose="020F0502020204030204"/>
              <a:cs typeface="Calibri" panose="020F0502020204030204"/>
            </a:endParaRPr>
          </a:p>
          <a:p>
            <a:pPr>
              <a:buFont typeface="Arial"/>
              <a:buChar char="•"/>
            </a:pPr>
            <a:r>
              <a:rPr lang="en-IN" b="1">
                <a:ea typeface="+mn-lt"/>
                <a:cs typeface="+mn-lt"/>
              </a:rPr>
              <a:t>High Missing Rate:</a:t>
            </a:r>
            <a:r>
              <a:rPr lang="en-IN">
                <a:ea typeface="+mn-lt"/>
                <a:cs typeface="+mn-lt"/>
              </a:rPr>
              <a:t> </a:t>
            </a:r>
            <a:r>
              <a:rPr lang="en-IN">
                <a:latin typeface="Calibri"/>
                <a:ea typeface="Calibri"/>
                <a:cs typeface="Calibri"/>
              </a:rPr>
              <a:t>iddx_5</a:t>
            </a:r>
            <a:r>
              <a:rPr lang="en-IN">
                <a:ea typeface="+mn-lt"/>
                <a:cs typeface="+mn-lt"/>
              </a:rPr>
              <a:t>, </a:t>
            </a:r>
            <a:r>
              <a:rPr lang="en-IN" err="1">
                <a:latin typeface="Calibri"/>
                <a:ea typeface="Calibri"/>
                <a:cs typeface="Calibri"/>
              </a:rPr>
              <a:t>mel_mitotic_index</a:t>
            </a:r>
            <a:r>
              <a:rPr lang="en-IN">
                <a:ea typeface="+mn-lt"/>
                <a:cs typeface="+mn-lt"/>
              </a:rPr>
              <a:t>, </a:t>
            </a:r>
            <a:r>
              <a:rPr lang="en-IN" err="1">
                <a:latin typeface="Calibri"/>
                <a:ea typeface="Calibri"/>
                <a:cs typeface="Calibri"/>
              </a:rPr>
              <a:t>mel_thick_mm</a:t>
            </a:r>
            <a:r>
              <a:rPr lang="en-IN">
                <a:ea typeface="+mn-lt"/>
                <a:cs typeface="+mn-lt"/>
              </a:rPr>
              <a:t> (&gt;99%).</a:t>
            </a:r>
            <a:endParaRPr lang="en-IN">
              <a:ea typeface="Calibri"/>
              <a:cs typeface="Calibri"/>
            </a:endParaRPr>
          </a:p>
          <a:p>
            <a:pPr>
              <a:buFont typeface="Arial"/>
              <a:buChar char="•"/>
            </a:pPr>
            <a:r>
              <a:rPr lang="en-IN" b="1">
                <a:ea typeface="+mn-lt"/>
                <a:cs typeface="+mn-lt"/>
              </a:rPr>
              <a:t>Moderate Missing Rate:</a:t>
            </a:r>
            <a:r>
              <a:rPr lang="en-IN">
                <a:ea typeface="+mn-lt"/>
                <a:cs typeface="+mn-lt"/>
              </a:rPr>
              <a:t> </a:t>
            </a:r>
            <a:r>
              <a:rPr lang="en-IN">
                <a:latin typeface="Calibri"/>
                <a:ea typeface="Calibri"/>
                <a:cs typeface="Calibri"/>
              </a:rPr>
              <a:t>sex</a:t>
            </a:r>
            <a:r>
              <a:rPr lang="en-IN">
                <a:ea typeface="+mn-lt"/>
                <a:cs typeface="+mn-lt"/>
              </a:rPr>
              <a:t> (~2.87%), </a:t>
            </a:r>
            <a:r>
              <a:rPr lang="en-IN">
                <a:latin typeface="Calibri"/>
                <a:ea typeface="Calibri"/>
                <a:cs typeface="Calibri"/>
              </a:rPr>
              <a:t>age_approx</a:t>
            </a:r>
            <a:r>
              <a:rPr lang="en-IN">
                <a:ea typeface="+mn-lt"/>
                <a:cs typeface="+mn-lt"/>
              </a:rPr>
              <a:t> (~0.69%).</a:t>
            </a:r>
            <a:endParaRPr lang="en-IN">
              <a:ea typeface="Calibri"/>
              <a:cs typeface="Calibri"/>
            </a:endParaRPr>
          </a:p>
          <a:p>
            <a:pPr>
              <a:buFont typeface="Arial"/>
              <a:buChar char="•"/>
            </a:pPr>
            <a:r>
              <a:rPr lang="en-IN" b="1">
                <a:ea typeface="+mn-lt"/>
                <a:cs typeface="+mn-lt"/>
              </a:rPr>
              <a:t>Malignant Cases:</a:t>
            </a:r>
          </a:p>
          <a:p>
            <a:pPr marL="971550" lvl="1" indent="-285750">
              <a:buFont typeface="Arial"/>
              <a:buChar char="•"/>
            </a:pPr>
            <a:r>
              <a:rPr lang="en-IN" sz="2000">
                <a:latin typeface="Calibri"/>
                <a:ea typeface="Calibri"/>
                <a:cs typeface="Calibri"/>
              </a:rPr>
              <a:t>iddx_5</a:t>
            </a:r>
            <a:r>
              <a:rPr lang="en-IN" sz="2000">
                <a:ea typeface="+mn-lt"/>
                <a:cs typeface="+mn-lt"/>
              </a:rPr>
              <a:t> </a:t>
            </a:r>
            <a:r>
              <a:rPr lang="en-IN" sz="2000" b="1">
                <a:ea typeface="+mn-lt"/>
                <a:cs typeface="+mn-lt"/>
              </a:rPr>
              <a:t>completely missing</a:t>
            </a:r>
            <a:r>
              <a:rPr lang="en-IN" sz="2000">
                <a:ea typeface="+mn-lt"/>
                <a:cs typeface="+mn-lt"/>
              </a:rPr>
              <a:t>.</a:t>
            </a:r>
          </a:p>
          <a:p>
            <a:pPr marL="971550" lvl="1" indent="-285750">
              <a:buFont typeface="Arial"/>
              <a:buChar char="•"/>
            </a:pPr>
            <a:r>
              <a:rPr lang="en-IN" sz="2000" err="1">
                <a:latin typeface="Calibri"/>
                <a:ea typeface="Calibri"/>
                <a:cs typeface="Calibri"/>
              </a:rPr>
              <a:t>mel_mitotic_index</a:t>
            </a:r>
            <a:r>
              <a:rPr lang="en-IN" sz="2000">
                <a:ea typeface="+mn-lt"/>
                <a:cs typeface="+mn-lt"/>
              </a:rPr>
              <a:t> (~86% missing), </a:t>
            </a:r>
            <a:r>
              <a:rPr lang="en-IN" sz="2000">
                <a:latin typeface="Calibri"/>
                <a:ea typeface="Calibri"/>
                <a:cs typeface="Calibri"/>
              </a:rPr>
              <a:t>mel_thick_mm</a:t>
            </a:r>
            <a:r>
              <a:rPr lang="en-IN" sz="2000">
                <a:ea typeface="+mn-lt"/>
                <a:cs typeface="+mn-lt"/>
              </a:rPr>
              <a:t> (~84% missing).</a:t>
            </a:r>
            <a:endParaRPr lang="en-IN"/>
          </a:p>
          <a:p>
            <a:pPr>
              <a:buFont typeface="Arial"/>
              <a:buChar char="•"/>
            </a:pPr>
            <a:r>
              <a:rPr lang="en-IN" b="1">
                <a:ea typeface="+mn-lt"/>
                <a:cs typeface="+mn-lt"/>
              </a:rPr>
              <a:t>Inference:</a:t>
            </a:r>
            <a:r>
              <a:rPr lang="en-IN">
                <a:ea typeface="+mn-lt"/>
                <a:cs typeface="+mn-lt"/>
              </a:rPr>
              <a:t> Drop or impute missing values using </a:t>
            </a:r>
            <a:r>
              <a:rPr lang="en-IN" b="1">
                <a:ea typeface="+mn-lt"/>
                <a:cs typeface="+mn-lt"/>
              </a:rPr>
              <a:t>mean/median/predictive </a:t>
            </a:r>
            <a:r>
              <a:rPr lang="en-IN" b="1" err="1">
                <a:ea typeface="+mn-lt"/>
                <a:cs typeface="+mn-lt"/>
              </a:rPr>
              <a:t>modeling</a:t>
            </a:r>
            <a:r>
              <a:rPr lang="en-IN">
                <a:ea typeface="+mn-lt"/>
                <a:cs typeface="+mn-lt"/>
              </a:rPr>
              <a:t>.</a:t>
            </a:r>
          </a:p>
          <a:p>
            <a:pPr marL="0" indent="0">
              <a:buNone/>
            </a:pPr>
            <a:endParaRPr lang="en-IN" b="1">
              <a:ea typeface="Calibri"/>
              <a:cs typeface="Calibri"/>
            </a:endParaRPr>
          </a:p>
        </p:txBody>
      </p:sp>
      <p:pic>
        <p:nvPicPr>
          <p:cNvPr id="6" name="Picture 5" descr="A screenshot of a computer program&#10;&#10;AI-generated content may be incorrect.">
            <a:extLst>
              <a:ext uri="{FF2B5EF4-FFF2-40B4-BE49-F238E27FC236}">
                <a16:creationId xmlns:a16="http://schemas.microsoft.com/office/drawing/2014/main" id="{1739B86C-B6C6-4D2A-BCEB-061600C01BCC}"/>
              </a:ext>
            </a:extLst>
          </p:cNvPr>
          <p:cNvPicPr>
            <a:picLocks noChangeAspect="1"/>
          </p:cNvPicPr>
          <p:nvPr/>
        </p:nvPicPr>
        <p:blipFill>
          <a:blip r:embed="rId2"/>
          <a:stretch>
            <a:fillRect/>
          </a:stretch>
        </p:blipFill>
        <p:spPr>
          <a:xfrm>
            <a:off x="8976889" y="1301060"/>
            <a:ext cx="2819400" cy="142875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0535265-CFDF-1D6C-1296-3237A0E38C9D}"/>
              </a:ext>
            </a:extLst>
          </p:cNvPr>
          <p:cNvPicPr>
            <a:picLocks noChangeAspect="1"/>
          </p:cNvPicPr>
          <p:nvPr/>
        </p:nvPicPr>
        <p:blipFill>
          <a:blip r:embed="rId3"/>
          <a:stretch>
            <a:fillRect/>
          </a:stretch>
        </p:blipFill>
        <p:spPr>
          <a:xfrm>
            <a:off x="8990919" y="2976039"/>
            <a:ext cx="2809875" cy="1771650"/>
          </a:xfrm>
          <a:prstGeom prst="rect">
            <a:avLst/>
          </a:prstGeom>
        </p:spPr>
      </p:pic>
    </p:spTree>
    <p:extLst>
      <p:ext uri="{BB962C8B-B14F-4D97-AF65-F5344CB8AC3E}">
        <p14:creationId xmlns:p14="http://schemas.microsoft.com/office/powerpoint/2010/main" val="98946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5711D-9079-B525-4C1B-28319F60E43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B250DA5-3803-4E52-13F5-6FF3399D810C}"/>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SUMMARY STATISTICS AND KEY DATA INSIGHTS</a:t>
            </a:r>
            <a:endParaRPr lang="en-US">
              <a:solidFill>
                <a:schemeClr val="bg1"/>
              </a:solidFill>
            </a:endParaRPr>
          </a:p>
        </p:txBody>
      </p:sp>
      <p:sp>
        <p:nvSpPr>
          <p:cNvPr id="2" name="Content Placeholder 2">
            <a:extLst>
              <a:ext uri="{FF2B5EF4-FFF2-40B4-BE49-F238E27FC236}">
                <a16:creationId xmlns:a16="http://schemas.microsoft.com/office/drawing/2014/main" id="{8A9633A8-4A2E-6068-8934-87F45FCD23D0}"/>
              </a:ext>
            </a:extLst>
          </p:cNvPr>
          <p:cNvSpPr>
            <a:spLocks noGrp="1"/>
          </p:cNvSpPr>
          <p:nvPr/>
        </p:nvSpPr>
        <p:spPr>
          <a:xfrm>
            <a:off x="619287" y="1299177"/>
            <a:ext cx="10691265" cy="4272252"/>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a:ea typeface="+mn-lt"/>
                <a:cs typeface="+mn-lt"/>
              </a:rPr>
              <a:t>Dataset Stats:</a:t>
            </a:r>
            <a:endParaRPr lang="en-US">
              <a:ea typeface="+mn-lt"/>
              <a:cs typeface="+mn-lt"/>
            </a:endParaRPr>
          </a:p>
          <a:p>
            <a:pPr>
              <a:buFont typeface="Arial"/>
              <a:buChar char="•"/>
            </a:pPr>
            <a:r>
              <a:rPr lang="en-IN" b="1">
                <a:ea typeface="+mn-lt"/>
                <a:cs typeface="+mn-lt"/>
              </a:rPr>
              <a:t>Total Samples:</a:t>
            </a:r>
            <a:r>
              <a:rPr lang="en-IN">
                <a:ea typeface="+mn-lt"/>
                <a:cs typeface="+mn-lt"/>
              </a:rPr>
              <a:t> 401,059</a:t>
            </a:r>
            <a:endParaRPr lang="en-IN"/>
          </a:p>
          <a:p>
            <a:pPr>
              <a:buFont typeface="Arial"/>
              <a:buChar char="•"/>
            </a:pPr>
            <a:r>
              <a:rPr lang="en-IN" b="1">
                <a:ea typeface="+mn-lt"/>
                <a:cs typeface="+mn-lt"/>
              </a:rPr>
              <a:t>Numerical Features:</a:t>
            </a:r>
            <a:r>
              <a:rPr lang="en-IN">
                <a:ea typeface="+mn-lt"/>
                <a:cs typeface="+mn-lt"/>
              </a:rPr>
              <a:t> 37</a:t>
            </a:r>
            <a:endParaRPr lang="en-IN"/>
          </a:p>
          <a:p>
            <a:pPr>
              <a:buFont typeface="Arial"/>
              <a:buChar char="•"/>
            </a:pPr>
            <a:r>
              <a:rPr lang="en-IN" b="1">
                <a:ea typeface="+mn-lt"/>
                <a:cs typeface="+mn-lt"/>
              </a:rPr>
              <a:t>Mean Age:</a:t>
            </a:r>
            <a:r>
              <a:rPr lang="en-IN">
                <a:ea typeface="+mn-lt"/>
                <a:cs typeface="+mn-lt"/>
              </a:rPr>
              <a:t> ~58 years</a:t>
            </a:r>
            <a:endParaRPr lang="en-IN"/>
          </a:p>
          <a:p>
            <a:pPr>
              <a:buFont typeface="Arial"/>
              <a:buChar char="•"/>
            </a:pPr>
            <a:r>
              <a:rPr lang="en-IN" b="1">
                <a:ea typeface="+mn-lt"/>
                <a:cs typeface="+mn-lt"/>
              </a:rPr>
              <a:t>Lesion Size (Long Diameter):</a:t>
            </a:r>
            <a:r>
              <a:rPr lang="en-IN">
                <a:ea typeface="+mn-lt"/>
                <a:cs typeface="+mn-lt"/>
              </a:rPr>
              <a:t> Mean = </a:t>
            </a:r>
            <a:r>
              <a:rPr lang="en-IN" b="1">
                <a:ea typeface="+mn-lt"/>
                <a:cs typeface="+mn-lt"/>
              </a:rPr>
              <a:t>3.93mm</a:t>
            </a:r>
            <a:r>
              <a:rPr lang="en-IN">
                <a:ea typeface="+mn-lt"/>
                <a:cs typeface="+mn-lt"/>
              </a:rPr>
              <a:t>, Range = </a:t>
            </a:r>
            <a:r>
              <a:rPr lang="en-IN" b="1">
                <a:ea typeface="+mn-lt"/>
                <a:cs typeface="+mn-lt"/>
              </a:rPr>
              <a:t>1mm – 28.4mm</a:t>
            </a:r>
            <a:endParaRPr lang="en-IN"/>
          </a:p>
          <a:p>
            <a:pPr>
              <a:buFont typeface="Arial"/>
              <a:buChar char="•"/>
            </a:pPr>
            <a:endParaRPr lang="en-IN" b="1">
              <a:ea typeface="+mn-lt"/>
              <a:cs typeface="+mn-lt"/>
            </a:endParaRPr>
          </a:p>
          <a:p>
            <a:pPr marL="0" indent="0">
              <a:buNone/>
            </a:pPr>
            <a:r>
              <a:rPr lang="en-IN" b="1">
                <a:ea typeface="+mn-lt"/>
                <a:cs typeface="+mn-lt"/>
              </a:rPr>
              <a:t>Key Findings from Data Visualization:</a:t>
            </a:r>
            <a:endParaRPr lang="en-IN">
              <a:ea typeface="+mn-lt"/>
              <a:cs typeface="+mn-lt"/>
            </a:endParaRPr>
          </a:p>
          <a:p>
            <a:pPr>
              <a:buFont typeface="Arial"/>
              <a:buChar char="•"/>
            </a:pPr>
            <a:r>
              <a:rPr lang="en-IN" b="1">
                <a:ea typeface="+mn-lt"/>
                <a:cs typeface="+mn-lt"/>
              </a:rPr>
              <a:t>Gender Bias:</a:t>
            </a:r>
            <a:r>
              <a:rPr lang="en-IN">
                <a:ea typeface="+mn-lt"/>
                <a:cs typeface="+mn-lt"/>
              </a:rPr>
              <a:t> More male samples than female.</a:t>
            </a:r>
            <a:endParaRPr lang="en-IN"/>
          </a:p>
          <a:p>
            <a:pPr>
              <a:buFont typeface="Arial"/>
              <a:buChar char="•"/>
            </a:pPr>
            <a:r>
              <a:rPr lang="en-IN" b="1">
                <a:ea typeface="+mn-lt"/>
                <a:cs typeface="+mn-lt"/>
              </a:rPr>
              <a:t>Skewed Distributions:</a:t>
            </a:r>
            <a:r>
              <a:rPr lang="en-IN">
                <a:ea typeface="+mn-lt"/>
                <a:cs typeface="+mn-lt"/>
              </a:rPr>
              <a:t> Many numerical features show </a:t>
            </a:r>
            <a:r>
              <a:rPr lang="en-IN" b="1">
                <a:ea typeface="+mn-lt"/>
                <a:cs typeface="+mn-lt"/>
              </a:rPr>
              <a:t>positive/negative skew</a:t>
            </a:r>
            <a:r>
              <a:rPr lang="en-IN" sz="2000">
                <a:ea typeface="+mn-lt"/>
                <a:cs typeface="+mn-lt"/>
              </a:rPr>
              <a:t>.</a:t>
            </a:r>
            <a:endParaRPr lang="en-IN">
              <a:ea typeface="+mn-lt"/>
              <a:cs typeface="+mn-lt"/>
            </a:endParaRPr>
          </a:p>
          <a:p>
            <a:pPr>
              <a:buFont typeface="Arial"/>
              <a:buChar char="•"/>
            </a:pPr>
            <a:r>
              <a:rPr lang="en-IN" b="1">
                <a:ea typeface="+mn-lt"/>
                <a:cs typeface="+mn-lt"/>
              </a:rPr>
              <a:t>High Zero Count:</a:t>
            </a:r>
            <a:r>
              <a:rPr lang="en-IN">
                <a:ea typeface="+mn-lt"/>
                <a:cs typeface="+mn-lt"/>
              </a:rPr>
              <a:t> Some variables appear sparse.</a:t>
            </a:r>
            <a:endParaRPr lang="en-IN"/>
          </a:p>
          <a:p>
            <a:pPr>
              <a:buFont typeface="Arial"/>
              <a:buChar char="•"/>
            </a:pPr>
            <a:r>
              <a:rPr lang="en-IN" b="1">
                <a:ea typeface="+mn-lt"/>
                <a:cs typeface="+mn-lt"/>
              </a:rPr>
              <a:t>Inference:</a:t>
            </a:r>
            <a:r>
              <a:rPr lang="en-IN">
                <a:ea typeface="+mn-lt"/>
                <a:cs typeface="+mn-lt"/>
              </a:rPr>
              <a:t> Consider </a:t>
            </a:r>
            <a:r>
              <a:rPr lang="en-IN" b="1">
                <a:ea typeface="+mn-lt"/>
                <a:cs typeface="+mn-lt"/>
              </a:rPr>
              <a:t>feature transformations (log scaling, normalization)</a:t>
            </a:r>
            <a:r>
              <a:rPr lang="en-IN">
                <a:ea typeface="+mn-lt"/>
                <a:cs typeface="+mn-lt"/>
              </a:rPr>
              <a:t> to handle skewness.</a:t>
            </a:r>
          </a:p>
          <a:p>
            <a:pPr marL="0" indent="0">
              <a:buNone/>
            </a:pPr>
            <a:endParaRPr lang="en-IN" b="1">
              <a:ea typeface="Calibri"/>
              <a:cs typeface="Calibri"/>
            </a:endParaRPr>
          </a:p>
        </p:txBody>
      </p:sp>
      <p:pic>
        <p:nvPicPr>
          <p:cNvPr id="5" name="Picture 4" descr="A screenshot of a graph&#10;&#10;AI-generated content may be incorrect.">
            <a:extLst>
              <a:ext uri="{FF2B5EF4-FFF2-40B4-BE49-F238E27FC236}">
                <a16:creationId xmlns:a16="http://schemas.microsoft.com/office/drawing/2014/main" id="{CE182945-324B-AC22-B878-731DEC02BBB1}"/>
              </a:ext>
            </a:extLst>
          </p:cNvPr>
          <p:cNvPicPr>
            <a:picLocks noChangeAspect="1"/>
          </p:cNvPicPr>
          <p:nvPr/>
        </p:nvPicPr>
        <p:blipFill>
          <a:blip r:embed="rId2"/>
          <a:stretch>
            <a:fillRect/>
          </a:stretch>
        </p:blipFill>
        <p:spPr>
          <a:xfrm>
            <a:off x="9596092" y="1296781"/>
            <a:ext cx="2099642" cy="3679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5872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78B7-EA7C-E0B1-2BDC-59683FA246A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78B2401-95F8-68A8-55BE-B78FDBF633FF}"/>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FEATURE RELATIONSHIPS AND SELECTION STRATEGIES</a:t>
            </a:r>
            <a:endParaRPr lang="en-US" sz="2400">
              <a:solidFill>
                <a:schemeClr val="bg1"/>
              </a:solidFill>
              <a:ea typeface="Calibri"/>
              <a:cs typeface="Calibri"/>
            </a:endParaRPr>
          </a:p>
        </p:txBody>
      </p:sp>
      <p:sp>
        <p:nvSpPr>
          <p:cNvPr id="2" name="Content Placeholder 2">
            <a:extLst>
              <a:ext uri="{FF2B5EF4-FFF2-40B4-BE49-F238E27FC236}">
                <a16:creationId xmlns:a16="http://schemas.microsoft.com/office/drawing/2014/main" id="{A6893D1E-AD8D-47DB-F073-654AA837D59B}"/>
              </a:ext>
            </a:extLst>
          </p:cNvPr>
          <p:cNvSpPr>
            <a:spLocks noGrp="1"/>
          </p:cNvSpPr>
          <p:nvPr/>
        </p:nvSpPr>
        <p:spPr>
          <a:xfrm>
            <a:off x="619287" y="1288134"/>
            <a:ext cx="11199265" cy="4283295"/>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a:ea typeface="+mn-lt"/>
                <a:cs typeface="+mn-lt"/>
              </a:rPr>
              <a:t>Pairwise Scatter Plot Findings:</a:t>
            </a:r>
            <a:endParaRPr lang="en-US">
              <a:ea typeface="+mn-lt"/>
              <a:cs typeface="+mn-lt"/>
            </a:endParaRPr>
          </a:p>
          <a:p>
            <a:pPr>
              <a:buFont typeface="Arial"/>
              <a:buChar char="•"/>
            </a:pPr>
            <a:r>
              <a:rPr lang="en-IN">
                <a:ea typeface="+mn-lt"/>
                <a:cs typeface="+mn-lt"/>
              </a:rPr>
              <a:t>Potential correlations among lesion characteristics</a:t>
            </a:r>
            <a:r>
              <a:rPr lang="en-IN" sz="2000">
                <a:ea typeface="+mn-lt"/>
                <a:cs typeface="+mn-lt"/>
              </a:rPr>
              <a:t>.</a:t>
            </a:r>
            <a:endParaRPr lang="en-IN">
              <a:ea typeface="+mn-lt"/>
              <a:cs typeface="+mn-lt"/>
            </a:endParaRPr>
          </a:p>
          <a:p>
            <a:pPr>
              <a:buFont typeface="Arial"/>
              <a:buChar char="•"/>
            </a:pPr>
            <a:r>
              <a:rPr lang="en-IN">
                <a:ea typeface="+mn-lt"/>
                <a:cs typeface="+mn-lt"/>
              </a:rPr>
              <a:t>Some attributes have </a:t>
            </a:r>
            <a:r>
              <a:rPr lang="en-IN" b="1">
                <a:ea typeface="+mn-lt"/>
                <a:cs typeface="+mn-lt"/>
              </a:rPr>
              <a:t>high variance</a:t>
            </a:r>
            <a:r>
              <a:rPr lang="en-IN">
                <a:ea typeface="+mn-lt"/>
                <a:cs typeface="+mn-lt"/>
              </a:rPr>
              <a:t>.</a:t>
            </a:r>
          </a:p>
          <a:p>
            <a:pPr>
              <a:buFont typeface="Arial"/>
              <a:buChar char="•"/>
            </a:pPr>
            <a:endParaRPr lang="en-IN">
              <a:ea typeface="+mn-lt"/>
              <a:cs typeface="+mn-lt"/>
            </a:endParaRPr>
          </a:p>
          <a:p>
            <a:pPr marL="0" indent="0">
              <a:buNone/>
            </a:pPr>
            <a:r>
              <a:rPr lang="en-IN" b="1">
                <a:ea typeface="+mn-lt"/>
                <a:cs typeface="+mn-lt"/>
              </a:rPr>
              <a:t>Inference &amp; Next Steps:</a:t>
            </a:r>
            <a:endParaRPr lang="en-IN">
              <a:ea typeface="+mn-lt"/>
              <a:cs typeface="+mn-lt"/>
            </a:endParaRPr>
          </a:p>
          <a:p>
            <a:pPr>
              <a:buFont typeface="Arial"/>
              <a:buChar char="•"/>
            </a:pPr>
            <a:r>
              <a:rPr lang="en-IN">
                <a:ea typeface="+mn-lt"/>
                <a:cs typeface="+mn-lt"/>
              </a:rPr>
              <a:t>Use </a:t>
            </a:r>
            <a:r>
              <a:rPr lang="en-IN" b="1">
                <a:ea typeface="+mn-lt"/>
                <a:cs typeface="+mn-lt"/>
              </a:rPr>
              <a:t>feature selection</a:t>
            </a:r>
            <a:r>
              <a:rPr lang="en-IN">
                <a:ea typeface="+mn-lt"/>
                <a:cs typeface="+mn-lt"/>
              </a:rPr>
              <a:t> (PCA, feature importance analysis) to retain the most predictive features.</a:t>
            </a:r>
            <a:endParaRPr lang="en-IN">
              <a:ea typeface="Calibri" panose="020F0502020204030204"/>
              <a:cs typeface="Calibri" panose="020F0502020204030204"/>
            </a:endParaRPr>
          </a:p>
          <a:p>
            <a:pPr>
              <a:buFont typeface="Arial"/>
              <a:buChar char="•"/>
            </a:pPr>
            <a:r>
              <a:rPr lang="en-IN">
                <a:ea typeface="+mn-lt"/>
                <a:cs typeface="+mn-lt"/>
              </a:rPr>
              <a:t>Apply </a:t>
            </a:r>
            <a:r>
              <a:rPr lang="en-IN" b="1">
                <a:ea typeface="+mn-lt"/>
                <a:cs typeface="+mn-lt"/>
              </a:rPr>
              <a:t>dimensionality reduction</a:t>
            </a:r>
            <a:r>
              <a:rPr lang="en-IN">
                <a:ea typeface="+mn-lt"/>
                <a:cs typeface="+mn-lt"/>
              </a:rPr>
              <a:t> to enhance model efficiency.</a:t>
            </a:r>
          </a:p>
          <a:p>
            <a:pPr marL="0" indent="0">
              <a:buNone/>
            </a:pPr>
            <a:endParaRPr lang="en-IN" b="1">
              <a:ea typeface="Calibri"/>
              <a:cs typeface="Calibri"/>
            </a:endParaRPr>
          </a:p>
        </p:txBody>
      </p:sp>
    </p:spTree>
    <p:extLst>
      <p:ext uri="{BB962C8B-B14F-4D97-AF65-F5344CB8AC3E}">
        <p14:creationId xmlns:p14="http://schemas.microsoft.com/office/powerpoint/2010/main" val="246904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807BDA-0C96-A7C0-3A88-BCA99173CB7A}"/>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Calibri"/>
                <a:cs typeface="Calibri"/>
              </a:rPr>
              <a:t>HEATMAP FOR UNDERSTANDING CORRELATION</a:t>
            </a:r>
            <a:endParaRPr lang="en-US">
              <a:solidFill>
                <a:schemeClr val="bg1"/>
              </a:solidFill>
              <a:ea typeface="Calibri"/>
              <a:cs typeface="Calibri"/>
            </a:endParaRPr>
          </a:p>
        </p:txBody>
      </p:sp>
      <p:sp>
        <p:nvSpPr>
          <p:cNvPr id="5" name="TextBox 2">
            <a:extLst>
              <a:ext uri="{FF2B5EF4-FFF2-40B4-BE49-F238E27FC236}">
                <a16:creationId xmlns:a16="http://schemas.microsoft.com/office/drawing/2014/main" id="{63F8B37D-560D-F28F-0FA2-D360FD458AFC}"/>
              </a:ext>
            </a:extLst>
          </p:cNvPr>
          <p:cNvSpPr txBox="1"/>
          <p:nvPr/>
        </p:nvSpPr>
        <p:spPr>
          <a:xfrm>
            <a:off x="394871" y="1718407"/>
            <a:ext cx="3983084" cy="3212061"/>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Aft>
                <a:spcPts val="600"/>
              </a:spcAft>
            </a:pPr>
            <a:r>
              <a:rPr lang="en-US" sz="2000"/>
              <a:t>It is evident from the heatmap that target variable doesn't have much correlation with any of the independent variables except the </a:t>
            </a:r>
            <a:r>
              <a:rPr lang="en-US" sz="2000" err="1"/>
              <a:t>iddx</a:t>
            </a:r>
            <a:r>
              <a:rPr lang="en-US" sz="2000"/>
              <a:t> variables which are also only present in training. But we find other correlation among the independent variables with the </a:t>
            </a:r>
            <a:r>
              <a:rPr lang="en-US" sz="2000" err="1"/>
              <a:t>tbp</a:t>
            </a:r>
            <a:r>
              <a:rPr lang="en-US" sz="2000"/>
              <a:t>_(fields) and </a:t>
            </a:r>
            <a:r>
              <a:rPr lang="en-US" sz="2000" err="1"/>
              <a:t>mel</a:t>
            </a:r>
            <a:r>
              <a:rPr lang="en-US" sz="2000"/>
              <a:t>_(fields). </a:t>
            </a:r>
            <a:endParaRPr lang="en-US" sz="2000">
              <a:ea typeface="Calibri"/>
              <a:cs typeface="Calibri"/>
            </a:endParaRPr>
          </a:p>
        </p:txBody>
      </p:sp>
      <p:pic>
        <p:nvPicPr>
          <p:cNvPr id="6" name="Picture 5" descr="A green and yellow squares with white lines&#10;&#10;AI-generated content may be incorrect.">
            <a:extLst>
              <a:ext uri="{FF2B5EF4-FFF2-40B4-BE49-F238E27FC236}">
                <a16:creationId xmlns:a16="http://schemas.microsoft.com/office/drawing/2014/main" id="{83D7E57F-6414-3D85-E0C5-E7753D5F60D0}"/>
              </a:ext>
            </a:extLst>
          </p:cNvPr>
          <p:cNvPicPr>
            <a:picLocks noChangeAspect="1"/>
          </p:cNvPicPr>
          <p:nvPr/>
        </p:nvPicPr>
        <p:blipFill>
          <a:blip r:embed="rId2"/>
          <a:stretch>
            <a:fillRect/>
          </a:stretch>
        </p:blipFill>
        <p:spPr>
          <a:xfrm>
            <a:off x="4274793" y="1182963"/>
            <a:ext cx="7498798" cy="44920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523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EB725-4C1E-81FE-C105-6177FB85824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D65972-608D-F54D-3F2F-7D7EAE8206CA}"/>
              </a:ext>
            </a:extLst>
          </p:cNvPr>
          <p:cNvSpPr txBox="1"/>
          <p:nvPr/>
        </p:nvSpPr>
        <p:spPr>
          <a:xfrm>
            <a:off x="256761" y="175906"/>
            <a:ext cx="116749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ea typeface="Calibri"/>
                <a:cs typeface="Calibri"/>
              </a:rPr>
              <a:t>DATA PIPELINE</a:t>
            </a:r>
            <a:endParaRPr lang="en-US" dirty="0"/>
          </a:p>
        </p:txBody>
      </p:sp>
      <p:pic>
        <p:nvPicPr>
          <p:cNvPr id="5" name="Picture 4" descr="A diagram of a process&#10;&#10;AI-generated content may be incorrect.">
            <a:extLst>
              <a:ext uri="{FF2B5EF4-FFF2-40B4-BE49-F238E27FC236}">
                <a16:creationId xmlns:a16="http://schemas.microsoft.com/office/drawing/2014/main" id="{BEB9E390-FAEF-DEB7-0483-F86A2AE680FE}"/>
              </a:ext>
            </a:extLst>
          </p:cNvPr>
          <p:cNvPicPr>
            <a:picLocks noChangeAspect="1"/>
          </p:cNvPicPr>
          <p:nvPr/>
        </p:nvPicPr>
        <p:blipFill>
          <a:blip r:embed="rId2"/>
          <a:stretch>
            <a:fillRect/>
          </a:stretch>
        </p:blipFill>
        <p:spPr>
          <a:xfrm>
            <a:off x="255136" y="1264785"/>
            <a:ext cx="11355159" cy="4230460"/>
          </a:xfrm>
          <a:prstGeom prst="rect">
            <a:avLst/>
          </a:prstGeom>
        </p:spPr>
      </p:pic>
    </p:spTree>
    <p:extLst>
      <p:ext uri="{BB962C8B-B14F-4D97-AF65-F5344CB8AC3E}">
        <p14:creationId xmlns:p14="http://schemas.microsoft.com/office/powerpoint/2010/main" val="178036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A45AF-F063-9E51-42AB-FF73BD502E9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4582C86-0FB7-6589-F8D6-0E020C356868}"/>
              </a:ext>
            </a:extLst>
          </p:cNvPr>
          <p:cNvSpPr txBox="1"/>
          <p:nvPr/>
        </p:nvSpPr>
        <p:spPr>
          <a:xfrm>
            <a:off x="256761" y="175906"/>
            <a:ext cx="11674928" cy="11079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PRE-PROCESSING TECHNIQUES</a:t>
            </a:r>
            <a:endParaRPr lang="en-US">
              <a:solidFill>
                <a:schemeClr val="bg1"/>
              </a:solidFill>
            </a:endParaRPr>
          </a:p>
          <a:p>
            <a:pPr marL="285750" indent="-285750">
              <a:buFont typeface="Arial"/>
              <a:buChar char="•"/>
            </a:pPr>
            <a:endParaRPr lang="en-US"/>
          </a:p>
          <a:p>
            <a:endParaRPr lang="en-US" sz="2400">
              <a:solidFill>
                <a:schemeClr val="bg1"/>
              </a:solidFill>
              <a:ea typeface="Calibri"/>
              <a:cs typeface="Calibri"/>
            </a:endParaRPr>
          </a:p>
        </p:txBody>
      </p:sp>
      <p:sp>
        <p:nvSpPr>
          <p:cNvPr id="2" name="Content Placeholder 2">
            <a:extLst>
              <a:ext uri="{FF2B5EF4-FFF2-40B4-BE49-F238E27FC236}">
                <a16:creationId xmlns:a16="http://schemas.microsoft.com/office/drawing/2014/main" id="{38617CA4-20C3-1D60-5482-43A09BBD67A7}"/>
              </a:ext>
            </a:extLst>
          </p:cNvPr>
          <p:cNvSpPr>
            <a:spLocks noGrp="1"/>
          </p:cNvSpPr>
          <p:nvPr/>
        </p:nvSpPr>
        <p:spPr>
          <a:xfrm>
            <a:off x="641374" y="1475874"/>
            <a:ext cx="11287612" cy="5387642"/>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IN" b="1"/>
              <a:t>HANDLING MISSING DATA</a:t>
            </a:r>
            <a:endParaRPr lang="en-IN">
              <a:ea typeface="Calibri" panose="020F0502020204030204"/>
              <a:cs typeface="Calibri" panose="020F0502020204030204"/>
            </a:endParaRPr>
          </a:p>
          <a:p>
            <a:pPr>
              <a:buNone/>
            </a:pPr>
            <a:endParaRPr lang="en-IN" b="1">
              <a:ea typeface="+mn-lt"/>
              <a:cs typeface="+mn-lt"/>
            </a:endParaRPr>
          </a:p>
          <a:p>
            <a:r>
              <a:rPr lang="en-IN" b="1">
                <a:ea typeface="+mn-lt"/>
                <a:cs typeface="+mn-lt"/>
              </a:rPr>
              <a:t>Random Forest Imputation</a:t>
            </a:r>
            <a:r>
              <a:rPr lang="en-IN">
                <a:ea typeface="+mn-lt"/>
                <a:cs typeface="+mn-lt"/>
              </a:rPr>
              <a:t>:  Used a Random Forest model to predict missing values for </a:t>
            </a:r>
            <a:r>
              <a:rPr lang="en-IN">
                <a:latin typeface="Calibri"/>
                <a:ea typeface="+mn-lt"/>
                <a:cs typeface="+mn-lt"/>
              </a:rPr>
              <a:t>sex</a:t>
            </a:r>
            <a:r>
              <a:rPr lang="en-IN">
                <a:ea typeface="+mn-lt"/>
                <a:cs typeface="+mn-lt"/>
              </a:rPr>
              <a:t>, </a:t>
            </a:r>
            <a:r>
              <a:rPr lang="en-IN" err="1">
                <a:latin typeface="Calibri"/>
                <a:ea typeface="+mn-lt"/>
                <a:cs typeface="+mn-lt"/>
              </a:rPr>
              <a:t>age_approx</a:t>
            </a:r>
            <a:r>
              <a:rPr lang="en-IN">
                <a:latin typeface="Calibri"/>
                <a:ea typeface="+mn-lt"/>
                <a:cs typeface="+mn-lt"/>
              </a:rPr>
              <a:t>.</a:t>
            </a:r>
            <a:r>
              <a:rPr lang="en-IN">
                <a:ea typeface="+mn-lt"/>
                <a:cs typeface="+mn-lt"/>
              </a:rPr>
              <a:t>, and </a:t>
            </a:r>
            <a:r>
              <a:rPr lang="en-IN" err="1">
                <a:latin typeface="Calibri"/>
                <a:ea typeface="+mn-lt"/>
                <a:cs typeface="+mn-lt"/>
              </a:rPr>
              <a:t>anatom_site_general</a:t>
            </a:r>
            <a:r>
              <a:rPr lang="en-IN">
                <a:ea typeface="+mn-lt"/>
                <a:cs typeface="+mn-lt"/>
              </a:rPr>
              <a:t>.</a:t>
            </a:r>
            <a:endParaRPr lang="en-IN">
              <a:ea typeface="Calibri" panose="020F0502020204030204"/>
              <a:cs typeface="Calibri" panose="020F0502020204030204"/>
            </a:endParaRPr>
          </a:p>
          <a:p>
            <a:r>
              <a:rPr lang="en-IN" b="1">
                <a:ea typeface="+mn-lt"/>
                <a:cs typeface="+mn-lt"/>
              </a:rPr>
              <a:t>Iterative Imputer</a:t>
            </a:r>
            <a:r>
              <a:rPr lang="en-IN">
                <a:ea typeface="+mn-lt"/>
                <a:cs typeface="+mn-lt"/>
              </a:rPr>
              <a:t>: Estimated missing values iteratively for numerical features</a:t>
            </a:r>
            <a:r>
              <a:rPr lang="en-IN" sz="2000">
                <a:ea typeface="+mn-lt"/>
                <a:cs typeface="+mn-lt"/>
              </a:rPr>
              <a:t>.</a:t>
            </a:r>
            <a:endParaRPr lang="en-IN">
              <a:ea typeface="+mn-lt"/>
              <a:cs typeface="+mn-lt"/>
            </a:endParaRPr>
          </a:p>
          <a:p>
            <a:r>
              <a:rPr lang="en-IN" b="1">
                <a:ea typeface="+mn-lt"/>
                <a:cs typeface="+mn-lt"/>
              </a:rPr>
              <a:t>KNN Imputer</a:t>
            </a:r>
            <a:r>
              <a:rPr lang="en-IN">
                <a:ea typeface="+mn-lt"/>
                <a:cs typeface="+mn-lt"/>
              </a:rPr>
              <a:t>: Used nearest </a:t>
            </a:r>
            <a:r>
              <a:rPr lang="en-IN" err="1">
                <a:ea typeface="+mn-lt"/>
                <a:cs typeface="+mn-lt"/>
              </a:rPr>
              <a:t>neighbors</a:t>
            </a:r>
            <a:r>
              <a:rPr lang="en-IN">
                <a:ea typeface="+mn-lt"/>
                <a:cs typeface="+mn-lt"/>
              </a:rPr>
              <a:t> to fill missing values.</a:t>
            </a:r>
          </a:p>
          <a:p>
            <a:r>
              <a:rPr lang="en-IN" b="1">
                <a:ea typeface="Calibri" panose="020F0502020204030204"/>
                <a:cs typeface="Calibri" panose="020F0502020204030204"/>
              </a:rPr>
              <a:t>Simple Imputer: </a:t>
            </a:r>
            <a:r>
              <a:rPr lang="en-IN">
                <a:ea typeface="Calibri" panose="020F0502020204030204"/>
                <a:cs typeface="Calibri" panose="020F0502020204030204"/>
              </a:rPr>
              <a:t>Used mean, median to fill values. </a:t>
            </a:r>
          </a:p>
          <a:p>
            <a:r>
              <a:rPr lang="en-IN" b="1">
                <a:ea typeface="Calibri"/>
                <a:cs typeface="Calibri"/>
              </a:rPr>
              <a:t>Forward fill/ Backward fill.</a:t>
            </a:r>
            <a:endParaRPr lang="en-IN">
              <a:ea typeface="Calibri"/>
              <a:cs typeface="Calibri"/>
            </a:endParaRPr>
          </a:p>
          <a:p>
            <a:pPr marL="0" indent="0">
              <a:buFont typeface="Arial" panose="020B0604020202020204" pitchFamily="34" charset="0"/>
              <a:buNone/>
            </a:pPr>
            <a:endParaRPr lang="en-IN" b="1">
              <a:ea typeface="Calibri"/>
              <a:cs typeface="Calibri"/>
            </a:endParaRPr>
          </a:p>
          <a:p>
            <a:pPr marL="0" indent="0">
              <a:buNone/>
            </a:pPr>
            <a:endParaRPr lang="en-IN" b="1">
              <a:ea typeface="Calibri"/>
              <a:cs typeface="Calibri"/>
            </a:endParaRPr>
          </a:p>
        </p:txBody>
      </p:sp>
    </p:spTree>
    <p:extLst>
      <p:ext uri="{BB962C8B-B14F-4D97-AF65-F5344CB8AC3E}">
        <p14:creationId xmlns:p14="http://schemas.microsoft.com/office/powerpoint/2010/main" val="1130942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2928</Words>
  <Application>Microsoft Office PowerPoint</Application>
  <PresentationFormat>Widescreen</PresentationFormat>
  <Paragraphs>266</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Aptos</vt:lpstr>
      <vt:lpstr>Aptos Narrow</vt:lpstr>
      <vt:lpstr>Arial</vt:lpstr>
      <vt:lpstr>Arial,Sans-Serif</vt:lpstr>
      <vt:lpstr>Calibri</vt:lpstr>
      <vt:lpstr>Consolas</vt:lpstr>
      <vt:lpstr>Courier New</vt:lpstr>
      <vt:lpstr>Univers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SVD</dc:creator>
  <cp:lastModifiedBy>DHEV MUGUNDDHAN</cp:lastModifiedBy>
  <cp:revision>12</cp:revision>
  <dcterms:created xsi:type="dcterms:W3CDTF">2021-08-26T09:04:20Z</dcterms:created>
  <dcterms:modified xsi:type="dcterms:W3CDTF">2025-04-03T08:00:01Z</dcterms:modified>
</cp:coreProperties>
</file>